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4004" r:id="rId3"/>
    <p:sldMasterId id="2147484047" r:id="rId4"/>
    <p:sldMasterId id="2147484056" r:id="rId5"/>
    <p:sldMasterId id="2147484071" r:id="rId6"/>
    <p:sldMasterId id="2147484101" r:id="rId7"/>
  </p:sldMasterIdLst>
  <p:notesMasterIdLst>
    <p:notesMasterId r:id="rId41"/>
  </p:notesMasterIdLst>
  <p:sldIdLst>
    <p:sldId id="257" r:id="rId8"/>
    <p:sldId id="550145303" r:id="rId9"/>
    <p:sldId id="570" r:id="rId10"/>
    <p:sldId id="313" r:id="rId11"/>
    <p:sldId id="550145304" r:id="rId12"/>
    <p:sldId id="2674" r:id="rId13"/>
    <p:sldId id="2675" r:id="rId14"/>
    <p:sldId id="2677" r:id="rId15"/>
    <p:sldId id="276" r:id="rId16"/>
    <p:sldId id="2638" r:id="rId17"/>
    <p:sldId id="550145305" r:id="rId18"/>
    <p:sldId id="550145325" r:id="rId19"/>
    <p:sldId id="550145306" r:id="rId20"/>
    <p:sldId id="550145307" r:id="rId21"/>
    <p:sldId id="550145326" r:id="rId22"/>
    <p:sldId id="2683" r:id="rId23"/>
    <p:sldId id="2712" r:id="rId24"/>
    <p:sldId id="302" r:id="rId25"/>
    <p:sldId id="2684" r:id="rId26"/>
    <p:sldId id="550145322" r:id="rId27"/>
    <p:sldId id="550145323" r:id="rId28"/>
    <p:sldId id="550145324" r:id="rId29"/>
    <p:sldId id="266" r:id="rId30"/>
    <p:sldId id="315" r:id="rId31"/>
    <p:sldId id="324" r:id="rId32"/>
    <p:sldId id="325" r:id="rId33"/>
    <p:sldId id="725" r:id="rId34"/>
    <p:sldId id="318" r:id="rId35"/>
    <p:sldId id="323" r:id="rId36"/>
    <p:sldId id="320" r:id="rId37"/>
    <p:sldId id="288" r:id="rId38"/>
    <p:sldId id="310" r:id="rId39"/>
    <p:sldId id="268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Messerly" initials="RAM" lastIdx="2" clrIdx="0">
    <p:extLst>
      <p:ext uri="{19B8F6BF-5375-455C-9EA6-DF929625EA0E}">
        <p15:presenceInfo xmlns:p15="http://schemas.microsoft.com/office/powerpoint/2012/main" userId="Richard Messerl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81" autoAdjust="0"/>
    <p:restoredTop sz="94660"/>
  </p:normalViewPr>
  <p:slideViewPr>
    <p:cSldViewPr snapToGrid="0">
      <p:cViewPr>
        <p:scale>
          <a:sx n="73" d="100"/>
          <a:sy n="73" d="100"/>
        </p:scale>
        <p:origin x="198" y="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69DD70-6BF8-4AD1-BE79-7BB8ACAFD48A}" type="datetimeFigureOut">
              <a:rPr lang="en-US" smtClean="0"/>
              <a:t>10/4/25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7DF859-6E2E-48A0-A9C1-48DE5E752FBB}" type="slidenum">
              <a:rPr lang="en-US" smtClean="0"/>
              <a:t>‹#›</a:t>
            </a:fld>
            <a:endParaRPr lang="en-US"/>
          </a:p>
        </p:txBody>
      </p:sp>
    </p:spTree>
    <p:extLst>
      <p:ext uri="{BB962C8B-B14F-4D97-AF65-F5344CB8AC3E}">
        <p14:creationId xmlns:p14="http://schemas.microsoft.com/office/powerpoint/2010/main" val="1574766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6E3C1DC8-9785-4745-A6D1-5333971F8407}" type="slidenum">
              <a:rPr kumimoji="0" lang="en-US" sz="1200" b="0" i="0" u="none" strike="noStrike" kern="1200" cap="none" spc="0" normalizeH="0" baseline="0" noProof="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noChangeArrowheads="1"/>
          </p:cNvSpPr>
          <p:nvPr>
            <p:ph type="body" idx="1"/>
          </p:nvPr>
        </p:nvSpPr>
        <p:spPr>
          <a:noFill/>
          <a:ln/>
        </p:spPr>
        <p:txBody>
          <a:bodyPr/>
          <a:lstStyle/>
          <a:p>
            <a:pPr eaLnBrk="1" hangingPunct="1">
              <a:spcBef>
                <a:spcPct val="0"/>
              </a:spcBef>
            </a:pPr>
            <a:endParaRPr lang="en-GB" dirty="0"/>
          </a:p>
        </p:txBody>
      </p:sp>
    </p:spTree>
    <p:extLst>
      <p:ext uri="{BB962C8B-B14F-4D97-AF65-F5344CB8AC3E}">
        <p14:creationId xmlns:p14="http://schemas.microsoft.com/office/powerpoint/2010/main" val="4272659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6e5a76704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6e5a76704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6" name="Google Shape;190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e5a76704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6e5a76704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2afc44c2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2afc44c2fc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2" name="Google Shape;232;g12afc44c2fc_0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DB7413-EBBD-437A-B008-60E1C0D7A206}" type="slidenum">
              <a:rPr lang="en-US" smtClean="0"/>
              <a:t>28</a:t>
            </a:fld>
            <a:endParaRPr lang="en-US"/>
          </a:p>
        </p:txBody>
      </p:sp>
    </p:spTree>
    <p:extLst>
      <p:ext uri="{BB962C8B-B14F-4D97-AF65-F5344CB8AC3E}">
        <p14:creationId xmlns:p14="http://schemas.microsoft.com/office/powerpoint/2010/main" val="240859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DB7413-EBBD-437A-B008-60E1C0D7A206}" type="slidenum">
              <a:rPr lang="en-US" smtClean="0"/>
              <a:t>29</a:t>
            </a:fld>
            <a:endParaRPr lang="en-US"/>
          </a:p>
        </p:txBody>
      </p:sp>
    </p:spTree>
    <p:extLst>
      <p:ext uri="{BB962C8B-B14F-4D97-AF65-F5344CB8AC3E}">
        <p14:creationId xmlns:p14="http://schemas.microsoft.com/office/powerpoint/2010/main" val="2473353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uncertainty quantification?</a:t>
            </a:r>
          </a:p>
        </p:txBody>
      </p:sp>
      <p:sp>
        <p:nvSpPr>
          <p:cNvPr id="4" name="Slide Number Placeholder 3"/>
          <p:cNvSpPr>
            <a:spLocks noGrp="1"/>
          </p:cNvSpPr>
          <p:nvPr>
            <p:ph type="sldNum" sz="quarter" idx="5"/>
          </p:nvPr>
        </p:nvSpPr>
        <p:spPr/>
        <p:txBody>
          <a:bodyPr/>
          <a:lstStyle/>
          <a:p>
            <a:fld id="{558D61F3-7443-4EBB-ABCF-0213CD6E14A2}" type="slidenum">
              <a:rPr lang="en-US" smtClean="0"/>
              <a:t>31</a:t>
            </a:fld>
            <a:endParaRPr lang="en-US"/>
          </a:p>
        </p:txBody>
      </p:sp>
    </p:spTree>
    <p:extLst>
      <p:ext uri="{BB962C8B-B14F-4D97-AF65-F5344CB8AC3E}">
        <p14:creationId xmlns:p14="http://schemas.microsoft.com/office/powerpoint/2010/main" val="2412723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calculate RMSD without Hydrogen. How is it hard to compare normalized IRC</a:t>
            </a:r>
          </a:p>
        </p:txBody>
      </p:sp>
      <p:sp>
        <p:nvSpPr>
          <p:cNvPr id="4" name="Slide Number Placeholder 3"/>
          <p:cNvSpPr>
            <a:spLocks noGrp="1"/>
          </p:cNvSpPr>
          <p:nvPr>
            <p:ph type="sldNum" sz="quarter" idx="5"/>
          </p:nvPr>
        </p:nvSpPr>
        <p:spPr/>
        <p:txBody>
          <a:bodyPr/>
          <a:lstStyle/>
          <a:p>
            <a:fld id="{558D61F3-7443-4EBB-ABCF-0213CD6E14A2}" type="slidenum">
              <a:rPr lang="en-US" smtClean="0"/>
              <a:t>32</a:t>
            </a:fld>
            <a:endParaRPr lang="en-US"/>
          </a:p>
        </p:txBody>
      </p:sp>
    </p:spTree>
    <p:extLst>
      <p:ext uri="{BB962C8B-B14F-4D97-AF65-F5344CB8AC3E}">
        <p14:creationId xmlns:p14="http://schemas.microsoft.com/office/powerpoint/2010/main" val="2400682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2" name="Google Shape;116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00" name="Shape 1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6844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most databases record molecules as SMILES for simplicity. SMILES is the abbreviation for simplified molecular-input line entry system. It encodes a molecule as a line of text.</a:t>
            </a:r>
          </a:p>
          <a:p>
            <a:endParaRPr lang="en-US" dirty="0"/>
          </a:p>
          <a:p>
            <a:r>
              <a:rPr lang="en-US" dirty="0"/>
              <a:t>For example, here is a table showing the statistics in three databases. You can see that all of them contains a considerable amount of chiral molecules. However, a large precent of the chiral molecules contains unspecified stereo centers.</a:t>
            </a:r>
          </a:p>
          <a:p>
            <a:endParaRPr lang="en-US" dirty="0"/>
          </a:p>
          <a:p>
            <a:r>
              <a:rPr lang="en-US" dirty="0"/>
              <a:t>There are multiple reasons for the stereo uncertainties: …</a:t>
            </a:r>
          </a:p>
          <a:p>
            <a:endParaRPr lang="en-US" dirty="0"/>
          </a:p>
          <a:p>
            <a:endParaRPr lang="en-US" dirty="0"/>
          </a:p>
        </p:txBody>
      </p:sp>
    </p:spTree>
    <p:extLst>
      <p:ext uri="{BB962C8B-B14F-4D97-AF65-F5344CB8AC3E}">
        <p14:creationId xmlns:p14="http://schemas.microsoft.com/office/powerpoint/2010/main" val="319507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2057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stereo uncertainties, recovering 3D structures from SMILES is not </a:t>
            </a:r>
            <a:r>
              <a:rPr lang="en-US" dirty="0" err="1"/>
              <a:t>trival</a:t>
            </a:r>
            <a:r>
              <a:rPr lang="en-US" dirty="0"/>
              <a:t>. Let’s briefly review the isomerism. Given a SMILES with different stereo-uncertainties, we at least need to consider the configurational isomerism and conformational isomerism.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Recovering 3D structures from SMILES needs to enumerate both the stereoisomer space and conformer space, which is a huge. In fact, the space is infinite if we consider the rotation of a bond as a continuous process. Getting low energy 3D structure </a:t>
            </a:r>
            <a:r>
              <a:rPr lang="en-US" dirty="0" err="1"/>
              <a:t>requreis</a:t>
            </a:r>
            <a:r>
              <a:rPr lang="en-US" dirty="0"/>
              <a:t> to </a:t>
            </a:r>
            <a:r>
              <a:rPr lang="en-US" dirty="0" err="1"/>
              <a:t>evalueate</a:t>
            </a:r>
            <a:r>
              <a:rPr lang="en-US" dirty="0"/>
              <a:t> all the possible conformers.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However, Conventional QM/MM methods are expensive at molecular geometry optimization. It’s a few hours to optimize a single structure. It could take a few days to optimize and evaluate all possible conformers for a single SMILES.</a:t>
            </a:r>
          </a:p>
        </p:txBody>
      </p:sp>
    </p:spTree>
    <p:extLst>
      <p:ext uri="{BB962C8B-B14F-4D97-AF65-F5344CB8AC3E}">
        <p14:creationId xmlns:p14="http://schemas.microsoft.com/office/powerpoint/2010/main" val="2268369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of NNPs makes Auto3D possible. This is what happened behind the Auto3D package. It takes SMILES as the input, returns the optimized low-energy 3D conformers as the output in the SDF format.</a:t>
            </a:r>
          </a:p>
          <a:p>
            <a:r>
              <a:rPr lang="en-US" dirty="0"/>
              <a:t>Auto3D detects your system memory, so your SMILES file can be automatically spited into several smaller jobs if it’s too large.</a:t>
            </a:r>
          </a:p>
          <a:p>
            <a:r>
              <a:rPr lang="en-US" dirty="0"/>
              <a:t>Each small job will go through this box. </a:t>
            </a:r>
          </a:p>
          <a:p>
            <a:r>
              <a:rPr lang="en-US" dirty="0"/>
              <a:t>There is a optional tautomer enumeration step.</a:t>
            </a:r>
          </a:p>
          <a:p>
            <a:r>
              <a:rPr lang="en-US" dirty="0"/>
              <a:t>Then we enumerate all unspecified stereo centers in the SMILES, including chiral atoms on the ring and chain, double bonds. The specified stereo centers will remain </a:t>
            </a:r>
            <a:r>
              <a:rPr lang="en-US" dirty="0" err="1"/>
              <a:t>untached</a:t>
            </a:r>
            <a:r>
              <a:rPr lang="en-US" dirty="0"/>
              <a:t>.</a:t>
            </a:r>
          </a:p>
          <a:p>
            <a:r>
              <a:rPr lang="en-US" dirty="0"/>
              <a:t>Then we filter out one of the enantiomers, because enantiomers have the same energy. We only care about energy here. Filtering them enantiomers reduces the time for next steps. </a:t>
            </a:r>
          </a:p>
          <a:p>
            <a:r>
              <a:rPr lang="en-US" dirty="0"/>
              <a:t>The green part is the key.</a:t>
            </a:r>
          </a:p>
          <a:p>
            <a:r>
              <a:rPr lang="en-US" dirty="0"/>
              <a:t>First, we need to build all possible 3D structures for the input SMIELS. We can choose either RDKit or Omega for this. We remove similar conformers in this step, using RMSD, root mean standard deviation of atomic positions of two conformers. </a:t>
            </a:r>
          </a:p>
          <a:p>
            <a:r>
              <a:rPr lang="en-US" dirty="0"/>
              <a:t>All these conformers are concatenated together for geometry optimization. We have three matrixes, one contains the coordinates, one contains the elements, the other one </a:t>
            </a:r>
            <a:r>
              <a:rPr lang="en-US" dirty="0" err="1"/>
              <a:t>continas</a:t>
            </a:r>
            <a:r>
              <a:rPr lang="en-US" dirty="0"/>
              <a:t> the molecular charges. Note that a matrix should have the same dimension, but molecules naturally have different sizes, so we pad smaller molecules with dummy atoms to make all molecules have the size when represented in matrix. These matrixes will be passed to our NNPs for geometry optimization. This process can be run on CPU or GPU. Let me emphasis, we are optimize thousands of conformers at the same time. This is the key for the efficiency of Auto3D.  The optimizing NNPs can be either ANI-2x, AIMNET and ANI-2xt. The fist two have detailed descriptions in literature, I will focus on ANI-2xt for today. </a:t>
            </a:r>
          </a:p>
          <a:p>
            <a:r>
              <a:rPr lang="en-US" dirty="0"/>
              <a:t>This 3D building process and parallel geometry optimization process are also </a:t>
            </a:r>
            <a:r>
              <a:rPr lang="en-US" dirty="0" err="1"/>
              <a:t>parralel</a:t>
            </a:r>
            <a:r>
              <a:rPr lang="en-US" dirty="0"/>
              <a:t>. This brings speedup if there are multiple smaller jobs.</a:t>
            </a:r>
          </a:p>
          <a:p>
            <a:endParaRPr lang="en-US" dirty="0"/>
          </a:p>
          <a:p>
            <a:r>
              <a:rPr lang="en-US" dirty="0"/>
              <a:t>Auto3D is independent of OS. It’s highly parallel for speed, and it contains accurate NNPs.</a:t>
            </a:r>
          </a:p>
          <a:p>
            <a:endParaRPr lang="en-US" dirty="0"/>
          </a:p>
        </p:txBody>
      </p:sp>
    </p:spTree>
    <p:extLst>
      <p:ext uri="{BB962C8B-B14F-4D97-AF65-F5344CB8AC3E}">
        <p14:creationId xmlns:p14="http://schemas.microsoft.com/office/powerpoint/2010/main" val="1230424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5461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 short from Pat Walter: https://</a:t>
            </a:r>
            <a:r>
              <a:rPr lang="en-US" dirty="0" err="1"/>
              <a:t>youtube.com</a:t>
            </a:r>
            <a:r>
              <a:rPr lang="en-US" dirty="0"/>
              <a:t>/clip/UgkxD4jOJBSOkAIsl9NVnfroyYrSj9N9_SzD</a:t>
            </a:r>
          </a:p>
          <a:p>
            <a:endParaRPr lang="en-US" dirty="0"/>
          </a:p>
          <a:p>
            <a:endParaRPr lang="en-US" dirty="0"/>
          </a:p>
        </p:txBody>
      </p:sp>
    </p:spTree>
    <p:extLst>
      <p:ext uri="{BB962C8B-B14F-4D97-AF65-F5344CB8AC3E}">
        <p14:creationId xmlns:p14="http://schemas.microsoft.com/office/powerpoint/2010/main" val="3881124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5547-FB64-CC97-2321-1558485CFD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BCA46E-92F0-92BD-E430-2FCE9D73CC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CC3B77-A723-BC76-7B2F-4F08468121C8}"/>
              </a:ext>
            </a:extLst>
          </p:cNvPr>
          <p:cNvSpPr>
            <a:spLocks noGrp="1"/>
          </p:cNvSpPr>
          <p:nvPr>
            <p:ph type="dt" sz="half" idx="10"/>
          </p:nvPr>
        </p:nvSpPr>
        <p:spPr/>
        <p:txBody>
          <a:bodyPr/>
          <a:lstStyle/>
          <a:p>
            <a:fld id="{13EBEF5E-B49A-4449-AAC1-64FCD4300A11}" type="datetimeFigureOut">
              <a:rPr lang="en-US" smtClean="0"/>
              <a:t>10/4/25</a:t>
            </a:fld>
            <a:endParaRPr lang="en-US"/>
          </a:p>
        </p:txBody>
      </p:sp>
      <p:sp>
        <p:nvSpPr>
          <p:cNvPr id="5" name="Footer Placeholder 4">
            <a:extLst>
              <a:ext uri="{FF2B5EF4-FFF2-40B4-BE49-F238E27FC236}">
                <a16:creationId xmlns:a16="http://schemas.microsoft.com/office/drawing/2014/main" id="{646E5546-1799-261F-BD3A-EA88A2353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03F8B-3EF8-47DD-CB6E-4EDEC4704DCE}"/>
              </a:ext>
            </a:extLst>
          </p:cNvPr>
          <p:cNvSpPr>
            <a:spLocks noGrp="1"/>
          </p:cNvSpPr>
          <p:nvPr>
            <p:ph type="sldNum" sz="quarter" idx="12"/>
          </p:nvPr>
        </p:nvSpPr>
        <p:spPr/>
        <p:txBody>
          <a:bodyPr/>
          <a:lstStyle/>
          <a:p>
            <a:fld id="{3BD56125-3870-4614-9506-157C946C5C2E}" type="slidenum">
              <a:rPr lang="en-US" smtClean="0"/>
              <a:t>‹#›</a:t>
            </a:fld>
            <a:endParaRPr lang="en-US"/>
          </a:p>
        </p:txBody>
      </p:sp>
    </p:spTree>
    <p:extLst>
      <p:ext uri="{BB962C8B-B14F-4D97-AF65-F5344CB8AC3E}">
        <p14:creationId xmlns:p14="http://schemas.microsoft.com/office/powerpoint/2010/main" val="1979298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B790D-507E-7E25-F2A2-28EDD3B68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6B7ADE-E911-3767-54AD-BFF0A935CB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CC44D7-EEF8-434E-7DE0-21B0338C1152}"/>
              </a:ext>
            </a:extLst>
          </p:cNvPr>
          <p:cNvSpPr>
            <a:spLocks noGrp="1"/>
          </p:cNvSpPr>
          <p:nvPr>
            <p:ph type="dt" sz="half" idx="10"/>
          </p:nvPr>
        </p:nvSpPr>
        <p:spPr/>
        <p:txBody>
          <a:bodyPr/>
          <a:lstStyle/>
          <a:p>
            <a:fld id="{13EBEF5E-B49A-4449-AAC1-64FCD4300A11}" type="datetimeFigureOut">
              <a:rPr lang="en-US" smtClean="0"/>
              <a:t>10/4/25</a:t>
            </a:fld>
            <a:endParaRPr lang="en-US"/>
          </a:p>
        </p:txBody>
      </p:sp>
      <p:sp>
        <p:nvSpPr>
          <p:cNvPr id="5" name="Footer Placeholder 4">
            <a:extLst>
              <a:ext uri="{FF2B5EF4-FFF2-40B4-BE49-F238E27FC236}">
                <a16:creationId xmlns:a16="http://schemas.microsoft.com/office/drawing/2014/main" id="{21160F49-C995-2CCC-3956-ACE2921FA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43A4A-C946-A5FB-3FB7-061302D48993}"/>
              </a:ext>
            </a:extLst>
          </p:cNvPr>
          <p:cNvSpPr>
            <a:spLocks noGrp="1"/>
          </p:cNvSpPr>
          <p:nvPr>
            <p:ph type="sldNum" sz="quarter" idx="12"/>
          </p:nvPr>
        </p:nvSpPr>
        <p:spPr/>
        <p:txBody>
          <a:bodyPr/>
          <a:lstStyle/>
          <a:p>
            <a:fld id="{3BD56125-3870-4614-9506-157C946C5C2E}" type="slidenum">
              <a:rPr lang="en-US" smtClean="0"/>
              <a:t>‹#›</a:t>
            </a:fld>
            <a:endParaRPr lang="en-US"/>
          </a:p>
        </p:txBody>
      </p:sp>
    </p:spTree>
    <p:extLst>
      <p:ext uri="{BB962C8B-B14F-4D97-AF65-F5344CB8AC3E}">
        <p14:creationId xmlns:p14="http://schemas.microsoft.com/office/powerpoint/2010/main" val="208546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66154C-25D7-F253-AC1B-683422A5FE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25C463-38FD-41A6-B8DC-D28AA385C0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950D37-A434-5817-9A1A-E0C6D93C5C37}"/>
              </a:ext>
            </a:extLst>
          </p:cNvPr>
          <p:cNvSpPr>
            <a:spLocks noGrp="1"/>
          </p:cNvSpPr>
          <p:nvPr>
            <p:ph type="dt" sz="half" idx="10"/>
          </p:nvPr>
        </p:nvSpPr>
        <p:spPr/>
        <p:txBody>
          <a:bodyPr/>
          <a:lstStyle/>
          <a:p>
            <a:fld id="{13EBEF5E-B49A-4449-AAC1-64FCD4300A11}" type="datetimeFigureOut">
              <a:rPr lang="en-US" smtClean="0"/>
              <a:t>10/4/25</a:t>
            </a:fld>
            <a:endParaRPr lang="en-US"/>
          </a:p>
        </p:txBody>
      </p:sp>
      <p:sp>
        <p:nvSpPr>
          <p:cNvPr id="5" name="Footer Placeholder 4">
            <a:extLst>
              <a:ext uri="{FF2B5EF4-FFF2-40B4-BE49-F238E27FC236}">
                <a16:creationId xmlns:a16="http://schemas.microsoft.com/office/drawing/2014/main" id="{D3774754-AAA6-8E1D-7D12-F2760984C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6BC0FC-F02B-1A96-A7EF-D64792EE50A3}"/>
              </a:ext>
            </a:extLst>
          </p:cNvPr>
          <p:cNvSpPr>
            <a:spLocks noGrp="1"/>
          </p:cNvSpPr>
          <p:nvPr>
            <p:ph type="sldNum" sz="quarter" idx="12"/>
          </p:nvPr>
        </p:nvSpPr>
        <p:spPr/>
        <p:txBody>
          <a:bodyPr/>
          <a:lstStyle/>
          <a:p>
            <a:fld id="{3BD56125-3870-4614-9506-157C946C5C2E}" type="slidenum">
              <a:rPr lang="en-US" smtClean="0"/>
              <a:t>‹#›</a:t>
            </a:fld>
            <a:endParaRPr lang="en-US"/>
          </a:p>
        </p:txBody>
      </p:sp>
    </p:spTree>
    <p:extLst>
      <p:ext uri="{BB962C8B-B14F-4D97-AF65-F5344CB8AC3E}">
        <p14:creationId xmlns:p14="http://schemas.microsoft.com/office/powerpoint/2010/main" val="3762487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9A9C412-018F-4801-8017-2C493AAA2619}"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5D6D2-FC1E-4CBF-9832-3E1BB0D92D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850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505536-E310-4219-BC56-1AE6FF25747E}"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5D6D2-FC1E-4CBF-9832-3E1BB0D92D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861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D52FDCE-6E06-4E59-9852-7AEE5259C65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5D6D2-FC1E-4CBF-9832-3E1BB0D92D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114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87CD3BA-E7A9-4FC8-8F9E-16CD370395FD}"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5D6D2-FC1E-4CBF-9832-3E1BB0D92D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134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4D0CA26-DC46-4E1F-95C9-A5C8DDC4A624}"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5D6D2-FC1E-4CBF-9832-3E1BB0D92D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197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AF5A695-6280-423C-8DEB-4A3CD68D754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5D6D2-FC1E-4CBF-9832-3E1BB0D92D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264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E2E5CC3-1839-4C01-B016-2AB6A38E9F22}"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5D6D2-FC1E-4CBF-9832-3E1BB0D92D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4981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A76DB9-F83F-446C-97A0-47E1EA894F54}"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5D6D2-FC1E-4CBF-9832-3E1BB0D92D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9288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607A-98B5-4F53-5BA7-0F8FE119B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48788F-E82A-9AAC-1667-73968CAFB2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30A8ED-F1A3-5AD8-FA7B-3C14DEF20911}"/>
              </a:ext>
            </a:extLst>
          </p:cNvPr>
          <p:cNvSpPr>
            <a:spLocks noGrp="1"/>
          </p:cNvSpPr>
          <p:nvPr>
            <p:ph type="dt" sz="half" idx="10"/>
          </p:nvPr>
        </p:nvSpPr>
        <p:spPr/>
        <p:txBody>
          <a:bodyPr/>
          <a:lstStyle/>
          <a:p>
            <a:fld id="{13EBEF5E-B49A-4449-AAC1-64FCD4300A11}" type="datetimeFigureOut">
              <a:rPr lang="en-US" smtClean="0"/>
              <a:t>10/4/25</a:t>
            </a:fld>
            <a:endParaRPr lang="en-US"/>
          </a:p>
        </p:txBody>
      </p:sp>
      <p:sp>
        <p:nvSpPr>
          <p:cNvPr id="5" name="Footer Placeholder 4">
            <a:extLst>
              <a:ext uri="{FF2B5EF4-FFF2-40B4-BE49-F238E27FC236}">
                <a16:creationId xmlns:a16="http://schemas.microsoft.com/office/drawing/2014/main" id="{5250B3F6-298B-CE97-10F8-363D7F2A1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2A1FA-6982-C066-7A1E-DB7DC64F5025}"/>
              </a:ext>
            </a:extLst>
          </p:cNvPr>
          <p:cNvSpPr>
            <a:spLocks noGrp="1"/>
          </p:cNvSpPr>
          <p:nvPr>
            <p:ph type="sldNum" sz="quarter" idx="12"/>
          </p:nvPr>
        </p:nvSpPr>
        <p:spPr/>
        <p:txBody>
          <a:bodyPr/>
          <a:lstStyle/>
          <a:p>
            <a:fld id="{3BD56125-3870-4614-9506-157C946C5C2E}" type="slidenum">
              <a:rPr lang="en-US" smtClean="0"/>
              <a:t>‹#›</a:t>
            </a:fld>
            <a:endParaRPr lang="en-US"/>
          </a:p>
        </p:txBody>
      </p:sp>
    </p:spTree>
    <p:extLst>
      <p:ext uri="{BB962C8B-B14F-4D97-AF65-F5344CB8AC3E}">
        <p14:creationId xmlns:p14="http://schemas.microsoft.com/office/powerpoint/2010/main" val="3795036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408858-9FF6-4D09-9161-37C4FC295F5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5D6D2-FC1E-4CBF-9832-3E1BB0D92D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559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BCA8106-0C2E-4C8C-ABC5-452B38BDAD7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5D6D2-FC1E-4CBF-9832-3E1BB0D92D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467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B60257E-B76D-4995-A217-75516B26508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5D6D2-FC1E-4CBF-9832-3E1BB0D92D1C}"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3050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121297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A3318E-7AB9-46BA-A5CF-4A48DB03394A}" type="datetimeFigureOut">
              <a:rPr lang="en-US" smtClean="0"/>
              <a:t>10/4/25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89B3C-D150-4061-A05D-A81F83250E55}" type="slidenum">
              <a:rPr lang="en-US" smtClean="0"/>
              <a:t>‹#›</a:t>
            </a:fld>
            <a:endParaRPr lang="en-US"/>
          </a:p>
        </p:txBody>
      </p:sp>
    </p:spTree>
    <p:extLst>
      <p:ext uri="{BB962C8B-B14F-4D97-AF65-F5344CB8AC3E}">
        <p14:creationId xmlns:p14="http://schemas.microsoft.com/office/powerpoint/2010/main" val="409100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A3318E-7AB9-46BA-A5CF-4A48DB03394A}" type="datetimeFigureOut">
              <a:rPr lang="en-US" smtClean="0"/>
              <a:t>10/4/25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89B3C-D150-4061-A05D-A81F83250E55}" type="slidenum">
              <a:rPr lang="en-US" smtClean="0"/>
              <a:t>‹#›</a:t>
            </a:fld>
            <a:endParaRPr lang="en-US"/>
          </a:p>
        </p:txBody>
      </p:sp>
    </p:spTree>
    <p:extLst>
      <p:ext uri="{BB962C8B-B14F-4D97-AF65-F5344CB8AC3E}">
        <p14:creationId xmlns:p14="http://schemas.microsoft.com/office/powerpoint/2010/main" val="8633080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A3318E-7AB9-46BA-A5CF-4A48DB03394A}" type="datetimeFigureOut">
              <a:rPr lang="en-US" smtClean="0"/>
              <a:t>10/4/25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89B3C-D150-4061-A05D-A81F83250E55}" type="slidenum">
              <a:rPr lang="en-US" smtClean="0"/>
              <a:t>‹#›</a:t>
            </a:fld>
            <a:endParaRPr lang="en-US"/>
          </a:p>
        </p:txBody>
      </p:sp>
    </p:spTree>
    <p:extLst>
      <p:ext uri="{BB962C8B-B14F-4D97-AF65-F5344CB8AC3E}">
        <p14:creationId xmlns:p14="http://schemas.microsoft.com/office/powerpoint/2010/main" val="33281138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A3318E-7AB9-46BA-A5CF-4A48DB03394A}" type="datetimeFigureOut">
              <a:rPr lang="en-US" smtClean="0"/>
              <a:t>10/4/25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89B3C-D150-4061-A05D-A81F83250E55}" type="slidenum">
              <a:rPr lang="en-US" smtClean="0"/>
              <a:t>‹#›</a:t>
            </a:fld>
            <a:endParaRPr lang="en-US"/>
          </a:p>
        </p:txBody>
      </p:sp>
    </p:spTree>
    <p:extLst>
      <p:ext uri="{BB962C8B-B14F-4D97-AF65-F5344CB8AC3E}">
        <p14:creationId xmlns:p14="http://schemas.microsoft.com/office/powerpoint/2010/main" val="2745629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A3318E-7AB9-46BA-A5CF-4A48DB03394A}" type="datetimeFigureOut">
              <a:rPr lang="en-US" smtClean="0"/>
              <a:t>10/4/25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989B3C-D150-4061-A05D-A81F83250E55}" type="slidenum">
              <a:rPr lang="en-US" smtClean="0"/>
              <a:t>‹#›</a:t>
            </a:fld>
            <a:endParaRPr lang="en-US"/>
          </a:p>
        </p:txBody>
      </p:sp>
    </p:spTree>
    <p:extLst>
      <p:ext uri="{BB962C8B-B14F-4D97-AF65-F5344CB8AC3E}">
        <p14:creationId xmlns:p14="http://schemas.microsoft.com/office/powerpoint/2010/main" val="11809486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A3318E-7AB9-46BA-A5CF-4A48DB03394A}" type="datetimeFigureOut">
              <a:rPr lang="en-US" smtClean="0"/>
              <a:t>10/4/25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989B3C-D150-4061-A05D-A81F83250E55}" type="slidenum">
              <a:rPr lang="en-US" smtClean="0"/>
              <a:t>‹#›</a:t>
            </a:fld>
            <a:endParaRPr lang="en-US"/>
          </a:p>
        </p:txBody>
      </p:sp>
    </p:spTree>
    <p:extLst>
      <p:ext uri="{BB962C8B-B14F-4D97-AF65-F5344CB8AC3E}">
        <p14:creationId xmlns:p14="http://schemas.microsoft.com/office/powerpoint/2010/main" val="2892021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60049-8915-97AC-F41D-7093449E54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FF494C-5567-A8F8-9E70-2160E1DA4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08142E-1D9C-FFA6-7E1E-C588C726579D}"/>
              </a:ext>
            </a:extLst>
          </p:cNvPr>
          <p:cNvSpPr>
            <a:spLocks noGrp="1"/>
          </p:cNvSpPr>
          <p:nvPr>
            <p:ph type="dt" sz="half" idx="10"/>
          </p:nvPr>
        </p:nvSpPr>
        <p:spPr/>
        <p:txBody>
          <a:bodyPr/>
          <a:lstStyle/>
          <a:p>
            <a:fld id="{13EBEF5E-B49A-4449-AAC1-64FCD4300A11}" type="datetimeFigureOut">
              <a:rPr lang="en-US" smtClean="0"/>
              <a:t>10/4/25</a:t>
            </a:fld>
            <a:endParaRPr lang="en-US"/>
          </a:p>
        </p:txBody>
      </p:sp>
      <p:sp>
        <p:nvSpPr>
          <p:cNvPr id="5" name="Footer Placeholder 4">
            <a:extLst>
              <a:ext uri="{FF2B5EF4-FFF2-40B4-BE49-F238E27FC236}">
                <a16:creationId xmlns:a16="http://schemas.microsoft.com/office/drawing/2014/main" id="{DC7AFEC9-6234-40E4-F565-6FB84759D7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AB320-70B2-51E9-2125-22B8F5214D0C}"/>
              </a:ext>
            </a:extLst>
          </p:cNvPr>
          <p:cNvSpPr>
            <a:spLocks noGrp="1"/>
          </p:cNvSpPr>
          <p:nvPr>
            <p:ph type="sldNum" sz="quarter" idx="12"/>
          </p:nvPr>
        </p:nvSpPr>
        <p:spPr/>
        <p:txBody>
          <a:bodyPr/>
          <a:lstStyle/>
          <a:p>
            <a:fld id="{3BD56125-3870-4614-9506-157C946C5C2E}" type="slidenum">
              <a:rPr lang="en-US" smtClean="0"/>
              <a:t>‹#›</a:t>
            </a:fld>
            <a:endParaRPr lang="en-US"/>
          </a:p>
        </p:txBody>
      </p:sp>
    </p:spTree>
    <p:extLst>
      <p:ext uri="{BB962C8B-B14F-4D97-AF65-F5344CB8AC3E}">
        <p14:creationId xmlns:p14="http://schemas.microsoft.com/office/powerpoint/2010/main" val="1796508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3318E-7AB9-46BA-A5CF-4A48DB03394A}" type="datetimeFigureOut">
              <a:rPr lang="en-US" smtClean="0"/>
              <a:t>10/4/25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989B3C-D150-4061-A05D-A81F83250E55}" type="slidenum">
              <a:rPr lang="en-US" smtClean="0"/>
              <a:t>‹#›</a:t>
            </a:fld>
            <a:endParaRPr lang="en-US"/>
          </a:p>
        </p:txBody>
      </p:sp>
    </p:spTree>
    <p:extLst>
      <p:ext uri="{BB962C8B-B14F-4D97-AF65-F5344CB8AC3E}">
        <p14:creationId xmlns:p14="http://schemas.microsoft.com/office/powerpoint/2010/main" val="4001910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A3318E-7AB9-46BA-A5CF-4A48DB03394A}" type="datetimeFigureOut">
              <a:rPr lang="en-US" smtClean="0"/>
              <a:t>10/4/25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89B3C-D150-4061-A05D-A81F83250E55}" type="slidenum">
              <a:rPr lang="en-US" smtClean="0"/>
              <a:t>‹#›</a:t>
            </a:fld>
            <a:endParaRPr lang="en-US"/>
          </a:p>
        </p:txBody>
      </p:sp>
    </p:spTree>
    <p:extLst>
      <p:ext uri="{BB962C8B-B14F-4D97-AF65-F5344CB8AC3E}">
        <p14:creationId xmlns:p14="http://schemas.microsoft.com/office/powerpoint/2010/main" val="138674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A3318E-7AB9-46BA-A5CF-4A48DB03394A}" type="datetimeFigureOut">
              <a:rPr lang="en-US" smtClean="0"/>
              <a:t>10/4/25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989B3C-D150-4061-A05D-A81F83250E55}" type="slidenum">
              <a:rPr lang="en-US" smtClean="0"/>
              <a:t>‹#›</a:t>
            </a:fld>
            <a:endParaRPr lang="en-US"/>
          </a:p>
        </p:txBody>
      </p:sp>
    </p:spTree>
    <p:extLst>
      <p:ext uri="{BB962C8B-B14F-4D97-AF65-F5344CB8AC3E}">
        <p14:creationId xmlns:p14="http://schemas.microsoft.com/office/powerpoint/2010/main" val="380437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A3318E-7AB9-46BA-A5CF-4A48DB03394A}" type="datetimeFigureOut">
              <a:rPr lang="en-US" smtClean="0"/>
              <a:t>10/4/25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89B3C-D150-4061-A05D-A81F83250E55}" type="slidenum">
              <a:rPr lang="en-US" smtClean="0"/>
              <a:t>‹#›</a:t>
            </a:fld>
            <a:endParaRPr lang="en-US"/>
          </a:p>
        </p:txBody>
      </p:sp>
    </p:spTree>
    <p:extLst>
      <p:ext uri="{BB962C8B-B14F-4D97-AF65-F5344CB8AC3E}">
        <p14:creationId xmlns:p14="http://schemas.microsoft.com/office/powerpoint/2010/main" val="160414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A3318E-7AB9-46BA-A5CF-4A48DB03394A}" type="datetimeFigureOut">
              <a:rPr lang="en-US" smtClean="0"/>
              <a:t>10/4/25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989B3C-D150-4061-A05D-A81F83250E55}" type="slidenum">
              <a:rPr lang="en-US" smtClean="0"/>
              <a:t>‹#›</a:t>
            </a:fld>
            <a:endParaRPr lang="en-US"/>
          </a:p>
        </p:txBody>
      </p:sp>
    </p:spTree>
    <p:extLst>
      <p:ext uri="{BB962C8B-B14F-4D97-AF65-F5344CB8AC3E}">
        <p14:creationId xmlns:p14="http://schemas.microsoft.com/office/powerpoint/2010/main" val="3165583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Rectangle 5"/>
          <p:cNvSpPr>
            <a:spLocks noChangeArrowheads="1"/>
          </p:cNvSpPr>
          <p:nvPr/>
        </p:nvSpPr>
        <p:spPr bwMode="auto">
          <a:xfrm>
            <a:off x="0" y="0"/>
            <a:ext cx="12192000" cy="68580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sz="3200">
              <a:latin typeface="Open Sans Regular" charset="0"/>
            </a:endParaRPr>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46400" y="1193800"/>
            <a:ext cx="4572000" cy="40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_Plaid-Digital_FINAL-NEW.png"/>
          <p:cNvPicPr>
            <a:picLocks noChangeAspect="1"/>
          </p:cNvPicPr>
          <p:nvPr/>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609601" y="0"/>
            <a:ext cx="1054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userDrawn="1"/>
        </p:nvSpPr>
        <p:spPr bwMode="auto">
          <a:xfrm>
            <a:off x="0" y="0"/>
            <a:ext cx="12192000" cy="6858000"/>
          </a:xfrm>
          <a:prstGeom prst="rect">
            <a:avLst/>
          </a:prstGeom>
          <a:solidFill>
            <a:srgbClr val="BB002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45 Helvetica Light" charset="0"/>
                <a:ea typeface="ＭＳ Ｐゴシック" charset="-128"/>
              </a:defRPr>
            </a:lvl1pPr>
            <a:lvl2pPr marL="742950" indent="-285750">
              <a:defRPr sz="2400">
                <a:solidFill>
                  <a:schemeClr val="tx1"/>
                </a:solidFill>
                <a:latin typeface="45 Helvetica Light" charset="0"/>
                <a:ea typeface="ＭＳ Ｐゴシック" charset="-128"/>
              </a:defRPr>
            </a:lvl2pPr>
            <a:lvl3pPr marL="1143000" indent="-228600">
              <a:defRPr sz="2400">
                <a:solidFill>
                  <a:schemeClr val="tx1"/>
                </a:solidFill>
                <a:latin typeface="45 Helvetica Light" charset="0"/>
                <a:ea typeface="ＭＳ Ｐゴシック" charset="-128"/>
              </a:defRPr>
            </a:lvl3pPr>
            <a:lvl4pPr marL="1600200" indent="-228600">
              <a:defRPr sz="2400">
                <a:solidFill>
                  <a:schemeClr val="tx1"/>
                </a:solidFill>
                <a:latin typeface="45 Helvetica Light" charset="0"/>
                <a:ea typeface="ＭＳ Ｐゴシック" charset="-128"/>
              </a:defRPr>
            </a:lvl4pPr>
            <a:lvl5pPr marL="2057400" indent="-228600">
              <a:defRPr sz="2400">
                <a:solidFill>
                  <a:schemeClr val="tx1"/>
                </a:solidFill>
                <a:latin typeface="45 Helvetica Light" charset="0"/>
                <a:ea typeface="ＭＳ Ｐゴシック" charset="-128"/>
              </a:defRPr>
            </a:lvl5pPr>
            <a:lvl6pPr marL="2514600" indent="-228600" eaLnBrk="0" fontAlgn="base" hangingPunct="0">
              <a:spcBef>
                <a:spcPct val="0"/>
              </a:spcBef>
              <a:spcAft>
                <a:spcPct val="0"/>
              </a:spcAft>
              <a:defRPr sz="2400">
                <a:solidFill>
                  <a:schemeClr val="tx1"/>
                </a:solidFill>
                <a:latin typeface="45 Helvetica Light" charset="0"/>
                <a:ea typeface="ＭＳ Ｐゴシック" charset="-128"/>
              </a:defRPr>
            </a:lvl6pPr>
            <a:lvl7pPr marL="2971800" indent="-228600" eaLnBrk="0" fontAlgn="base" hangingPunct="0">
              <a:spcBef>
                <a:spcPct val="0"/>
              </a:spcBef>
              <a:spcAft>
                <a:spcPct val="0"/>
              </a:spcAft>
              <a:defRPr sz="2400">
                <a:solidFill>
                  <a:schemeClr val="tx1"/>
                </a:solidFill>
                <a:latin typeface="45 Helvetica Light" charset="0"/>
                <a:ea typeface="ＭＳ Ｐゴシック" charset="-128"/>
              </a:defRPr>
            </a:lvl7pPr>
            <a:lvl8pPr marL="3429000" indent="-228600" eaLnBrk="0" fontAlgn="base" hangingPunct="0">
              <a:spcBef>
                <a:spcPct val="0"/>
              </a:spcBef>
              <a:spcAft>
                <a:spcPct val="0"/>
              </a:spcAft>
              <a:defRPr sz="2400">
                <a:solidFill>
                  <a:schemeClr val="tx1"/>
                </a:solidFill>
                <a:latin typeface="45 Helvetica Light" charset="0"/>
                <a:ea typeface="ＭＳ Ｐゴシック" charset="-128"/>
              </a:defRPr>
            </a:lvl8pPr>
            <a:lvl9pPr marL="3886200" indent="-228600" eaLnBrk="0" fontAlgn="base" hangingPunct="0">
              <a:spcBef>
                <a:spcPct val="0"/>
              </a:spcBef>
              <a:spcAft>
                <a:spcPct val="0"/>
              </a:spcAft>
              <a:defRPr sz="2400">
                <a:solidFill>
                  <a:schemeClr val="tx1"/>
                </a:solidFill>
                <a:latin typeface="45 Helvetica Light" charset="0"/>
                <a:ea typeface="ＭＳ Ｐゴシック" charset="-128"/>
              </a:defRPr>
            </a:lvl9pPr>
          </a:lstStyle>
          <a:p>
            <a:pPr>
              <a:defRPr/>
            </a:pPr>
            <a:endParaRPr lang="x-none" altLang="x-none" sz="3200">
              <a:latin typeface="Open Sans Regular" charset="0"/>
            </a:endParaRPr>
          </a:p>
        </p:txBody>
      </p:sp>
      <p:pic>
        <p:nvPicPr>
          <p:cNvPr id="6"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46400" y="1193800"/>
            <a:ext cx="4572000" cy="408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_Plaid-Digital_FINAL-NEW.png"/>
          <p:cNvPicPr>
            <a:picLocks noChangeAspect="1"/>
          </p:cNvPicPr>
          <p:nvPr userDrawn="1"/>
        </p:nvPicPr>
        <p:blipFill>
          <a:blip r:embed="rId3">
            <a:extLst>
              <a:ext uri="{28A0092B-C50C-407E-A947-70E740481C1C}">
                <a14:useLocalDpi xmlns:a14="http://schemas.microsoft.com/office/drawing/2010/main" val="0"/>
              </a:ext>
            </a:extLst>
          </a:blip>
          <a:srcRect l="84737" t="23988" r="4771" b="1990"/>
          <a:stretch>
            <a:fillRect/>
          </a:stretch>
        </p:blipFill>
        <p:spPr bwMode="auto">
          <a:xfrm>
            <a:off x="609601" y="0"/>
            <a:ext cx="10541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41087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970640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Content Placeholder 5"/>
          <p:cNvSpPr>
            <a:spLocks noGrp="1"/>
          </p:cNvSpPr>
          <p:nvPr>
            <p:ph sz="quarter" idx="10"/>
          </p:nvPr>
        </p:nvSpPr>
        <p:spPr>
          <a:xfrm>
            <a:off x="609600" y="1600200"/>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4979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09600" y="1600200"/>
            <a:ext cx="5283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6303264" y="1616400"/>
            <a:ext cx="5279136"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60397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09600" y="1600200"/>
            <a:ext cx="3454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4368800" y="1600200"/>
            <a:ext cx="3454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quarter" idx="12"/>
          </p:nvPr>
        </p:nvSpPr>
        <p:spPr>
          <a:xfrm>
            <a:off x="8128000" y="1600200"/>
            <a:ext cx="3454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1765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C72F-10DC-34F7-D9D8-172216A7BA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91C09-035E-EEE5-2A44-A3453374BA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04FEDB-0967-1C48-B3D4-C27E85C936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1FDB7E-B58E-B4E3-56AF-297F6F94D6AA}"/>
              </a:ext>
            </a:extLst>
          </p:cNvPr>
          <p:cNvSpPr>
            <a:spLocks noGrp="1"/>
          </p:cNvSpPr>
          <p:nvPr>
            <p:ph type="dt" sz="half" idx="10"/>
          </p:nvPr>
        </p:nvSpPr>
        <p:spPr/>
        <p:txBody>
          <a:bodyPr/>
          <a:lstStyle/>
          <a:p>
            <a:fld id="{13EBEF5E-B49A-4449-AAC1-64FCD4300A11}" type="datetimeFigureOut">
              <a:rPr lang="en-US" smtClean="0"/>
              <a:t>10/4/25</a:t>
            </a:fld>
            <a:endParaRPr lang="en-US"/>
          </a:p>
        </p:txBody>
      </p:sp>
      <p:sp>
        <p:nvSpPr>
          <p:cNvPr id="6" name="Footer Placeholder 5">
            <a:extLst>
              <a:ext uri="{FF2B5EF4-FFF2-40B4-BE49-F238E27FC236}">
                <a16:creationId xmlns:a16="http://schemas.microsoft.com/office/drawing/2014/main" id="{C9C23C83-2FFE-498D-F4C5-094F34BA8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B5312-2E38-D965-2FD8-FAB0869606C7}"/>
              </a:ext>
            </a:extLst>
          </p:cNvPr>
          <p:cNvSpPr>
            <a:spLocks noGrp="1"/>
          </p:cNvSpPr>
          <p:nvPr>
            <p:ph type="sldNum" sz="quarter" idx="12"/>
          </p:nvPr>
        </p:nvSpPr>
        <p:spPr/>
        <p:txBody>
          <a:bodyPr/>
          <a:lstStyle/>
          <a:p>
            <a:fld id="{3BD56125-3870-4614-9506-157C946C5C2E}" type="slidenum">
              <a:rPr lang="en-US" smtClean="0"/>
              <a:t>‹#›</a:t>
            </a:fld>
            <a:endParaRPr lang="en-US"/>
          </a:p>
        </p:txBody>
      </p:sp>
    </p:spTree>
    <p:extLst>
      <p:ext uri="{BB962C8B-B14F-4D97-AF65-F5344CB8AC3E}">
        <p14:creationId xmlns:p14="http://schemas.microsoft.com/office/powerpoint/2010/main" val="25330788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09600" y="1600200"/>
            <a:ext cx="254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3"/>
          <p:cNvSpPr>
            <a:spLocks noGrp="1"/>
          </p:cNvSpPr>
          <p:nvPr>
            <p:ph sz="quarter" idx="11"/>
          </p:nvPr>
        </p:nvSpPr>
        <p:spPr>
          <a:xfrm>
            <a:off x="3420533" y="1600200"/>
            <a:ext cx="254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3"/>
          <p:cNvSpPr>
            <a:spLocks noGrp="1"/>
          </p:cNvSpPr>
          <p:nvPr>
            <p:ph sz="quarter" idx="12"/>
          </p:nvPr>
        </p:nvSpPr>
        <p:spPr>
          <a:xfrm>
            <a:off x="6231467" y="1600200"/>
            <a:ext cx="254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3"/>
          <p:cNvSpPr>
            <a:spLocks noGrp="1"/>
          </p:cNvSpPr>
          <p:nvPr>
            <p:ph sz="quarter" idx="13"/>
          </p:nvPr>
        </p:nvSpPr>
        <p:spPr>
          <a:xfrm>
            <a:off x="9042400" y="1600200"/>
            <a:ext cx="2540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525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8926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212143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877111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035334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674790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726624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638862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689895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869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7EB0-AC4E-814C-DA71-401E031BC9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85010F-3D28-484D-D26A-83D3B789D6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2409AC-25BA-F010-EC47-61EFBEEA5E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8BF03A-1B0B-8A31-BA88-6E01FD1CB9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548F90-0516-26BE-4222-2E7BD7ABAB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D336D9-714A-515C-1E8D-875FD25DD54D}"/>
              </a:ext>
            </a:extLst>
          </p:cNvPr>
          <p:cNvSpPr>
            <a:spLocks noGrp="1"/>
          </p:cNvSpPr>
          <p:nvPr>
            <p:ph type="dt" sz="half" idx="10"/>
          </p:nvPr>
        </p:nvSpPr>
        <p:spPr/>
        <p:txBody>
          <a:bodyPr/>
          <a:lstStyle/>
          <a:p>
            <a:fld id="{13EBEF5E-B49A-4449-AAC1-64FCD4300A11}" type="datetimeFigureOut">
              <a:rPr lang="en-US" smtClean="0"/>
              <a:t>10/4/25</a:t>
            </a:fld>
            <a:endParaRPr lang="en-US"/>
          </a:p>
        </p:txBody>
      </p:sp>
      <p:sp>
        <p:nvSpPr>
          <p:cNvPr id="8" name="Footer Placeholder 7">
            <a:extLst>
              <a:ext uri="{FF2B5EF4-FFF2-40B4-BE49-F238E27FC236}">
                <a16:creationId xmlns:a16="http://schemas.microsoft.com/office/drawing/2014/main" id="{178057F3-4320-2576-A5DC-302E615FF5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161769-434D-1F3D-3D3F-203107E805EA}"/>
              </a:ext>
            </a:extLst>
          </p:cNvPr>
          <p:cNvSpPr>
            <a:spLocks noGrp="1"/>
          </p:cNvSpPr>
          <p:nvPr>
            <p:ph type="sldNum" sz="quarter" idx="12"/>
          </p:nvPr>
        </p:nvSpPr>
        <p:spPr/>
        <p:txBody>
          <a:bodyPr/>
          <a:lstStyle/>
          <a:p>
            <a:fld id="{3BD56125-3870-4614-9506-157C946C5C2E}" type="slidenum">
              <a:rPr lang="en-US" smtClean="0"/>
              <a:t>‹#›</a:t>
            </a:fld>
            <a:endParaRPr lang="en-US"/>
          </a:p>
        </p:txBody>
      </p:sp>
    </p:spTree>
    <p:extLst>
      <p:ext uri="{BB962C8B-B14F-4D97-AF65-F5344CB8AC3E}">
        <p14:creationId xmlns:p14="http://schemas.microsoft.com/office/powerpoint/2010/main" val="30740993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803011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66781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796245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09600" y="482600"/>
            <a:ext cx="10972800" cy="8128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09600" y="1600200"/>
            <a:ext cx="10972800" cy="4572000"/>
          </a:xfrm>
          <a:prstGeom prst="rect">
            <a:avLst/>
          </a:prstGeom>
          <a:noFill/>
          <a:ln>
            <a:noFill/>
          </a:ln>
        </p:spPr>
        <p:txBody>
          <a:bodyPr spcFirstLastPara="1" wrap="square" lIns="91425" tIns="45700" rIns="91425" bIns="45700" anchor="t" anchorCtr="0">
            <a:normAutofit/>
          </a:bodyPr>
          <a:lstStyle>
            <a:lvl1pPr marL="609585" lvl="0" indent="-304792" algn="l" rtl="0">
              <a:spcBef>
                <a:spcPts val="800"/>
              </a:spcBef>
              <a:spcAft>
                <a:spcPts val="0"/>
              </a:spcAft>
              <a:buSzPts val="1800"/>
              <a:buNone/>
              <a:defRPr/>
            </a:lvl1pPr>
            <a:lvl2pPr marL="1219170" lvl="1" indent="-472428" algn="l" rtl="0">
              <a:spcBef>
                <a:spcPts val="800"/>
              </a:spcBef>
              <a:spcAft>
                <a:spcPts val="0"/>
              </a:spcAft>
              <a:buClr>
                <a:schemeClr val="dk1"/>
              </a:buClr>
              <a:buSzPts val="1980"/>
              <a:buChar char="○"/>
              <a:defRPr/>
            </a:lvl2pPr>
            <a:lvl3pPr marL="1828754" lvl="2" indent="-472428" algn="l" rtl="0">
              <a:spcBef>
                <a:spcPts val="800"/>
              </a:spcBef>
              <a:spcAft>
                <a:spcPts val="0"/>
              </a:spcAft>
              <a:buClr>
                <a:schemeClr val="dk1"/>
              </a:buClr>
              <a:buSzPts val="1980"/>
              <a:buChar char="■"/>
              <a:defRPr/>
            </a:lvl3pPr>
            <a:lvl4pPr marL="2438339" lvl="3" indent="-472428" algn="l" rtl="0">
              <a:spcBef>
                <a:spcPts val="800"/>
              </a:spcBef>
              <a:spcAft>
                <a:spcPts val="0"/>
              </a:spcAft>
              <a:buClr>
                <a:schemeClr val="dk1"/>
              </a:buClr>
              <a:buSzPts val="1980"/>
              <a:buChar char="●"/>
              <a:defRPr/>
            </a:lvl4pPr>
            <a:lvl5pPr marL="3047924" lvl="4" indent="-472427" algn="l" rtl="0">
              <a:spcBef>
                <a:spcPts val="800"/>
              </a:spcBef>
              <a:spcAft>
                <a:spcPts val="0"/>
              </a:spcAft>
              <a:buClr>
                <a:schemeClr val="dk1"/>
              </a:buClr>
              <a:buSzPts val="1980"/>
              <a:buChar char="○"/>
              <a:defRPr/>
            </a:lvl5pPr>
            <a:lvl6pPr marL="3657509" lvl="5" indent="-457189" algn="l" rtl="0">
              <a:spcBef>
                <a:spcPts val="480"/>
              </a:spcBef>
              <a:spcAft>
                <a:spcPts val="0"/>
              </a:spcAft>
              <a:buClr>
                <a:schemeClr val="dk1"/>
              </a:buClr>
              <a:buSzPts val="1800"/>
              <a:buChar char="■"/>
              <a:defRPr/>
            </a:lvl6pPr>
            <a:lvl7pPr marL="4267093" lvl="6" indent="-457189" algn="l" rtl="0">
              <a:spcBef>
                <a:spcPts val="480"/>
              </a:spcBef>
              <a:spcAft>
                <a:spcPts val="0"/>
              </a:spcAft>
              <a:buClr>
                <a:schemeClr val="dk1"/>
              </a:buClr>
              <a:buSzPts val="1800"/>
              <a:buChar char="●"/>
              <a:defRPr/>
            </a:lvl7pPr>
            <a:lvl8pPr marL="4876678" lvl="7" indent="-457189" algn="l" rtl="0">
              <a:spcBef>
                <a:spcPts val="480"/>
              </a:spcBef>
              <a:spcAft>
                <a:spcPts val="0"/>
              </a:spcAft>
              <a:buClr>
                <a:schemeClr val="dk1"/>
              </a:buClr>
              <a:buSzPts val="1800"/>
              <a:buChar char="○"/>
              <a:defRPr/>
            </a:lvl8pPr>
            <a:lvl9pPr marL="5486263" lvl="8" indent="-457189" algn="l" rtl="0">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980892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29232016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675A0D3-CE6A-45E2-9210-BB5C9902B8E9}"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7C084F-035D-46F9-B12E-60750AA5A66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7490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970AC7-0F45-4790-93BD-B7BBC721095E}"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7C084F-035D-46F9-B12E-60750AA5A66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6061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0E98-B1F1-F0F2-2DCB-4A56AFCB67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FD26A6-C927-2201-C35A-F97B9B4ED3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EC9FD0-FA37-E2EA-896D-026CA116F343}"/>
              </a:ext>
            </a:extLst>
          </p:cNvPr>
          <p:cNvSpPr>
            <a:spLocks noGrp="1"/>
          </p:cNvSpPr>
          <p:nvPr>
            <p:ph type="dt" sz="half" idx="10"/>
          </p:nvPr>
        </p:nvSpPr>
        <p:spPr/>
        <p:txBody>
          <a:bodyPr/>
          <a:lstStyle/>
          <a:p>
            <a:fld id="{E7135EA1-B40F-9A4C-80D8-6541D6A68893}" type="datetimeFigureOut">
              <a:rPr lang="en-US" smtClean="0"/>
              <a:t>10/4/25</a:t>
            </a:fld>
            <a:endParaRPr lang="en-US"/>
          </a:p>
        </p:txBody>
      </p:sp>
      <p:sp>
        <p:nvSpPr>
          <p:cNvPr id="5" name="Footer Placeholder 4">
            <a:extLst>
              <a:ext uri="{FF2B5EF4-FFF2-40B4-BE49-F238E27FC236}">
                <a16:creationId xmlns:a16="http://schemas.microsoft.com/office/drawing/2014/main" id="{55A721DD-16DD-1813-587F-69C46086E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B6BF5-5A78-E8C4-67A8-8A20B92AD4C7}"/>
              </a:ext>
            </a:extLst>
          </p:cNvPr>
          <p:cNvSpPr>
            <a:spLocks noGrp="1"/>
          </p:cNvSpPr>
          <p:nvPr>
            <p:ph type="sldNum" sz="quarter" idx="12"/>
          </p:nvPr>
        </p:nvSpPr>
        <p:spPr/>
        <p:txBody>
          <a:bodyPr/>
          <a:lstStyle/>
          <a:p>
            <a:fld id="{59008EC1-88BD-C448-B9D9-B2ED4A7A2498}" type="slidenum">
              <a:rPr lang="en-US" smtClean="0"/>
              <a:t>‹#›</a:t>
            </a:fld>
            <a:endParaRPr lang="en-US"/>
          </a:p>
        </p:txBody>
      </p:sp>
    </p:spTree>
    <p:extLst>
      <p:ext uri="{BB962C8B-B14F-4D97-AF65-F5344CB8AC3E}">
        <p14:creationId xmlns:p14="http://schemas.microsoft.com/office/powerpoint/2010/main" val="12404534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DC7E-61D8-BE85-8232-80B5A5BE05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CBB786-44D5-6456-3231-05BCF4468BA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252AB-A1DB-0977-9F54-1D57EB7BDA5D}"/>
              </a:ext>
            </a:extLst>
          </p:cNvPr>
          <p:cNvSpPr>
            <a:spLocks noGrp="1"/>
          </p:cNvSpPr>
          <p:nvPr>
            <p:ph type="dt" sz="half" idx="10"/>
          </p:nvPr>
        </p:nvSpPr>
        <p:spPr/>
        <p:txBody>
          <a:bodyPr/>
          <a:lstStyle/>
          <a:p>
            <a:fld id="{E7135EA1-B40F-9A4C-80D8-6541D6A68893}" type="datetimeFigureOut">
              <a:rPr lang="en-US" smtClean="0"/>
              <a:t>10/4/25</a:t>
            </a:fld>
            <a:endParaRPr lang="en-US"/>
          </a:p>
        </p:txBody>
      </p:sp>
      <p:sp>
        <p:nvSpPr>
          <p:cNvPr id="5" name="Footer Placeholder 4">
            <a:extLst>
              <a:ext uri="{FF2B5EF4-FFF2-40B4-BE49-F238E27FC236}">
                <a16:creationId xmlns:a16="http://schemas.microsoft.com/office/drawing/2014/main" id="{5627EA3B-A522-ED7C-4366-D65C6A064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92FFC-D143-327C-9463-3C6C4E3EBC81}"/>
              </a:ext>
            </a:extLst>
          </p:cNvPr>
          <p:cNvSpPr>
            <a:spLocks noGrp="1"/>
          </p:cNvSpPr>
          <p:nvPr>
            <p:ph type="sldNum" sz="quarter" idx="12"/>
          </p:nvPr>
        </p:nvSpPr>
        <p:spPr/>
        <p:txBody>
          <a:bodyPr/>
          <a:lstStyle/>
          <a:p>
            <a:fld id="{59008EC1-88BD-C448-B9D9-B2ED4A7A2498}" type="slidenum">
              <a:rPr lang="en-US" smtClean="0"/>
              <a:t>‹#›</a:t>
            </a:fld>
            <a:endParaRPr lang="en-US"/>
          </a:p>
        </p:txBody>
      </p:sp>
    </p:spTree>
    <p:extLst>
      <p:ext uri="{BB962C8B-B14F-4D97-AF65-F5344CB8AC3E}">
        <p14:creationId xmlns:p14="http://schemas.microsoft.com/office/powerpoint/2010/main" val="2566811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2A02F-1A56-6248-D35F-2D051E6A7D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5826F6-C14D-934D-6179-78306EE93B5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95D14B-0ED8-FEB5-7983-FC1849905796}"/>
              </a:ext>
            </a:extLst>
          </p:cNvPr>
          <p:cNvSpPr>
            <a:spLocks noGrp="1"/>
          </p:cNvSpPr>
          <p:nvPr>
            <p:ph type="dt" sz="half" idx="10"/>
          </p:nvPr>
        </p:nvSpPr>
        <p:spPr/>
        <p:txBody>
          <a:bodyPr/>
          <a:lstStyle/>
          <a:p>
            <a:fld id="{E7135EA1-B40F-9A4C-80D8-6541D6A68893}" type="datetimeFigureOut">
              <a:rPr lang="en-US" smtClean="0"/>
              <a:t>10/4/25</a:t>
            </a:fld>
            <a:endParaRPr lang="en-US"/>
          </a:p>
        </p:txBody>
      </p:sp>
      <p:sp>
        <p:nvSpPr>
          <p:cNvPr id="5" name="Footer Placeholder 4">
            <a:extLst>
              <a:ext uri="{FF2B5EF4-FFF2-40B4-BE49-F238E27FC236}">
                <a16:creationId xmlns:a16="http://schemas.microsoft.com/office/drawing/2014/main" id="{D3D520E4-4BA7-2476-26A0-4ACD2EA04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72DB7F-CCBC-5FDE-F423-CC79F6521B98}"/>
              </a:ext>
            </a:extLst>
          </p:cNvPr>
          <p:cNvSpPr>
            <a:spLocks noGrp="1"/>
          </p:cNvSpPr>
          <p:nvPr>
            <p:ph type="sldNum" sz="quarter" idx="12"/>
          </p:nvPr>
        </p:nvSpPr>
        <p:spPr/>
        <p:txBody>
          <a:bodyPr/>
          <a:lstStyle/>
          <a:p>
            <a:fld id="{59008EC1-88BD-C448-B9D9-B2ED4A7A2498}" type="slidenum">
              <a:rPr lang="en-US" smtClean="0"/>
              <a:t>‹#›</a:t>
            </a:fld>
            <a:endParaRPr lang="en-US"/>
          </a:p>
        </p:txBody>
      </p:sp>
    </p:spTree>
    <p:extLst>
      <p:ext uri="{BB962C8B-B14F-4D97-AF65-F5344CB8AC3E}">
        <p14:creationId xmlns:p14="http://schemas.microsoft.com/office/powerpoint/2010/main" val="2566765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9C721-7EEF-2193-2BD6-D431EE4D3F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F1806D-CBED-FD33-1616-F4B711C4304D}"/>
              </a:ext>
            </a:extLst>
          </p:cNvPr>
          <p:cNvSpPr>
            <a:spLocks noGrp="1"/>
          </p:cNvSpPr>
          <p:nvPr>
            <p:ph type="dt" sz="half" idx="10"/>
          </p:nvPr>
        </p:nvSpPr>
        <p:spPr/>
        <p:txBody>
          <a:bodyPr/>
          <a:lstStyle/>
          <a:p>
            <a:fld id="{13EBEF5E-B49A-4449-AAC1-64FCD4300A11}" type="datetimeFigureOut">
              <a:rPr lang="en-US" smtClean="0"/>
              <a:t>10/4/25</a:t>
            </a:fld>
            <a:endParaRPr lang="en-US"/>
          </a:p>
        </p:txBody>
      </p:sp>
      <p:sp>
        <p:nvSpPr>
          <p:cNvPr id="4" name="Footer Placeholder 3">
            <a:extLst>
              <a:ext uri="{FF2B5EF4-FFF2-40B4-BE49-F238E27FC236}">
                <a16:creationId xmlns:a16="http://schemas.microsoft.com/office/drawing/2014/main" id="{6A46F61B-BE88-F4A7-2537-BCCC6BB3EC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8F91CF-B05D-8097-2D16-1FF311DB48AC}"/>
              </a:ext>
            </a:extLst>
          </p:cNvPr>
          <p:cNvSpPr>
            <a:spLocks noGrp="1"/>
          </p:cNvSpPr>
          <p:nvPr>
            <p:ph type="sldNum" sz="quarter" idx="12"/>
          </p:nvPr>
        </p:nvSpPr>
        <p:spPr/>
        <p:txBody>
          <a:bodyPr/>
          <a:lstStyle/>
          <a:p>
            <a:fld id="{3BD56125-3870-4614-9506-157C946C5C2E}" type="slidenum">
              <a:rPr lang="en-US" smtClean="0"/>
              <a:t>‹#›</a:t>
            </a:fld>
            <a:endParaRPr lang="en-US"/>
          </a:p>
        </p:txBody>
      </p:sp>
    </p:spTree>
    <p:extLst>
      <p:ext uri="{BB962C8B-B14F-4D97-AF65-F5344CB8AC3E}">
        <p14:creationId xmlns:p14="http://schemas.microsoft.com/office/powerpoint/2010/main" val="20609994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6887B-A4AB-BDF9-2926-7F164D5E0E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84D2F9-8C7C-005A-C626-FE01403346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EF1F62-C565-CB00-D11E-CD9E7A4998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AF52EF-8C1C-243D-0ED7-014C4145B41E}"/>
              </a:ext>
            </a:extLst>
          </p:cNvPr>
          <p:cNvSpPr>
            <a:spLocks noGrp="1"/>
          </p:cNvSpPr>
          <p:nvPr>
            <p:ph type="dt" sz="half" idx="10"/>
          </p:nvPr>
        </p:nvSpPr>
        <p:spPr/>
        <p:txBody>
          <a:bodyPr/>
          <a:lstStyle/>
          <a:p>
            <a:fld id="{E7135EA1-B40F-9A4C-80D8-6541D6A68893}" type="datetimeFigureOut">
              <a:rPr lang="en-US" smtClean="0"/>
              <a:t>10/4/25</a:t>
            </a:fld>
            <a:endParaRPr lang="en-US"/>
          </a:p>
        </p:txBody>
      </p:sp>
      <p:sp>
        <p:nvSpPr>
          <p:cNvPr id="6" name="Footer Placeholder 5">
            <a:extLst>
              <a:ext uri="{FF2B5EF4-FFF2-40B4-BE49-F238E27FC236}">
                <a16:creationId xmlns:a16="http://schemas.microsoft.com/office/drawing/2014/main" id="{10B24CAB-F6C6-7244-7EAA-95E060A1C1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E50424-02D3-E695-284D-012B5BECB7DC}"/>
              </a:ext>
            </a:extLst>
          </p:cNvPr>
          <p:cNvSpPr>
            <a:spLocks noGrp="1"/>
          </p:cNvSpPr>
          <p:nvPr>
            <p:ph type="sldNum" sz="quarter" idx="12"/>
          </p:nvPr>
        </p:nvSpPr>
        <p:spPr/>
        <p:txBody>
          <a:bodyPr/>
          <a:lstStyle/>
          <a:p>
            <a:fld id="{59008EC1-88BD-C448-B9D9-B2ED4A7A2498}" type="slidenum">
              <a:rPr lang="en-US" smtClean="0"/>
              <a:t>‹#›</a:t>
            </a:fld>
            <a:endParaRPr lang="en-US"/>
          </a:p>
        </p:txBody>
      </p:sp>
    </p:spTree>
    <p:extLst>
      <p:ext uri="{BB962C8B-B14F-4D97-AF65-F5344CB8AC3E}">
        <p14:creationId xmlns:p14="http://schemas.microsoft.com/office/powerpoint/2010/main" val="8401669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503BA-474D-3D9E-944F-455C3B4E6B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8A093F-CDE5-BA08-D97A-910B02DE83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BCEA1B-2777-49FE-A1CC-18D0B3987E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8DE63B-8194-E81A-CA5F-9691B0F515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9FC0D-D0F5-3E3C-1E66-F7234F9C40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5BC28C-39CB-A2F5-FD4F-21FEC6400146}"/>
              </a:ext>
            </a:extLst>
          </p:cNvPr>
          <p:cNvSpPr>
            <a:spLocks noGrp="1"/>
          </p:cNvSpPr>
          <p:nvPr>
            <p:ph type="dt" sz="half" idx="10"/>
          </p:nvPr>
        </p:nvSpPr>
        <p:spPr/>
        <p:txBody>
          <a:bodyPr/>
          <a:lstStyle/>
          <a:p>
            <a:fld id="{E7135EA1-B40F-9A4C-80D8-6541D6A68893}" type="datetimeFigureOut">
              <a:rPr lang="en-US" smtClean="0"/>
              <a:t>10/4/25</a:t>
            </a:fld>
            <a:endParaRPr lang="en-US"/>
          </a:p>
        </p:txBody>
      </p:sp>
      <p:sp>
        <p:nvSpPr>
          <p:cNvPr id="8" name="Footer Placeholder 7">
            <a:extLst>
              <a:ext uri="{FF2B5EF4-FFF2-40B4-BE49-F238E27FC236}">
                <a16:creationId xmlns:a16="http://schemas.microsoft.com/office/drawing/2014/main" id="{B61CE0E1-ABDD-123E-F8D5-E6C1A9313C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B05B9E-ABD3-EB86-2794-575AD8740FB9}"/>
              </a:ext>
            </a:extLst>
          </p:cNvPr>
          <p:cNvSpPr>
            <a:spLocks noGrp="1"/>
          </p:cNvSpPr>
          <p:nvPr>
            <p:ph type="sldNum" sz="quarter" idx="12"/>
          </p:nvPr>
        </p:nvSpPr>
        <p:spPr/>
        <p:txBody>
          <a:bodyPr/>
          <a:lstStyle/>
          <a:p>
            <a:fld id="{59008EC1-88BD-C448-B9D9-B2ED4A7A2498}" type="slidenum">
              <a:rPr lang="en-US" smtClean="0"/>
              <a:t>‹#›</a:t>
            </a:fld>
            <a:endParaRPr lang="en-US"/>
          </a:p>
        </p:txBody>
      </p:sp>
    </p:spTree>
    <p:extLst>
      <p:ext uri="{BB962C8B-B14F-4D97-AF65-F5344CB8AC3E}">
        <p14:creationId xmlns:p14="http://schemas.microsoft.com/office/powerpoint/2010/main" val="1619804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0CE2A-8B03-1265-A3EC-ACEBCFF5CA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2DBC30-AD46-EA66-1576-06F2D2DD8A40}"/>
              </a:ext>
            </a:extLst>
          </p:cNvPr>
          <p:cNvSpPr>
            <a:spLocks noGrp="1"/>
          </p:cNvSpPr>
          <p:nvPr>
            <p:ph type="dt" sz="half" idx="10"/>
          </p:nvPr>
        </p:nvSpPr>
        <p:spPr/>
        <p:txBody>
          <a:bodyPr/>
          <a:lstStyle/>
          <a:p>
            <a:fld id="{E7135EA1-B40F-9A4C-80D8-6541D6A68893}" type="datetimeFigureOut">
              <a:rPr lang="en-US" smtClean="0"/>
              <a:t>10/4/25</a:t>
            </a:fld>
            <a:endParaRPr lang="en-US"/>
          </a:p>
        </p:txBody>
      </p:sp>
      <p:sp>
        <p:nvSpPr>
          <p:cNvPr id="4" name="Footer Placeholder 3">
            <a:extLst>
              <a:ext uri="{FF2B5EF4-FFF2-40B4-BE49-F238E27FC236}">
                <a16:creationId xmlns:a16="http://schemas.microsoft.com/office/drawing/2014/main" id="{13E9AFBD-BC47-7499-C9F8-F321662BA8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406D84-10F7-9F91-DBBD-5BE0F43B17CB}"/>
              </a:ext>
            </a:extLst>
          </p:cNvPr>
          <p:cNvSpPr>
            <a:spLocks noGrp="1"/>
          </p:cNvSpPr>
          <p:nvPr>
            <p:ph type="sldNum" sz="quarter" idx="12"/>
          </p:nvPr>
        </p:nvSpPr>
        <p:spPr/>
        <p:txBody>
          <a:bodyPr/>
          <a:lstStyle/>
          <a:p>
            <a:fld id="{59008EC1-88BD-C448-B9D9-B2ED4A7A2498}" type="slidenum">
              <a:rPr lang="en-US" smtClean="0"/>
              <a:t>‹#›</a:t>
            </a:fld>
            <a:endParaRPr lang="en-US"/>
          </a:p>
        </p:txBody>
      </p:sp>
    </p:spTree>
    <p:extLst>
      <p:ext uri="{BB962C8B-B14F-4D97-AF65-F5344CB8AC3E}">
        <p14:creationId xmlns:p14="http://schemas.microsoft.com/office/powerpoint/2010/main" val="12503472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8ECF1D-AC78-4A28-6E57-FE1141341458}"/>
              </a:ext>
            </a:extLst>
          </p:cNvPr>
          <p:cNvSpPr>
            <a:spLocks noGrp="1"/>
          </p:cNvSpPr>
          <p:nvPr>
            <p:ph type="dt" sz="half" idx="10"/>
          </p:nvPr>
        </p:nvSpPr>
        <p:spPr/>
        <p:txBody>
          <a:bodyPr/>
          <a:lstStyle/>
          <a:p>
            <a:fld id="{E7135EA1-B40F-9A4C-80D8-6541D6A68893}" type="datetimeFigureOut">
              <a:rPr lang="en-US" smtClean="0"/>
              <a:t>10/4/25</a:t>
            </a:fld>
            <a:endParaRPr lang="en-US"/>
          </a:p>
        </p:txBody>
      </p:sp>
      <p:sp>
        <p:nvSpPr>
          <p:cNvPr id="3" name="Footer Placeholder 2">
            <a:extLst>
              <a:ext uri="{FF2B5EF4-FFF2-40B4-BE49-F238E27FC236}">
                <a16:creationId xmlns:a16="http://schemas.microsoft.com/office/drawing/2014/main" id="{275B9A42-44C6-2727-0FD6-6C8BAD5374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46B398-4224-91E1-9BC2-C432B63890FF}"/>
              </a:ext>
            </a:extLst>
          </p:cNvPr>
          <p:cNvSpPr>
            <a:spLocks noGrp="1"/>
          </p:cNvSpPr>
          <p:nvPr>
            <p:ph type="sldNum" sz="quarter" idx="12"/>
          </p:nvPr>
        </p:nvSpPr>
        <p:spPr/>
        <p:txBody>
          <a:bodyPr/>
          <a:lstStyle/>
          <a:p>
            <a:fld id="{59008EC1-88BD-C448-B9D9-B2ED4A7A2498}" type="slidenum">
              <a:rPr lang="en-US" smtClean="0"/>
              <a:t>‹#›</a:t>
            </a:fld>
            <a:endParaRPr lang="en-US"/>
          </a:p>
        </p:txBody>
      </p:sp>
    </p:spTree>
    <p:extLst>
      <p:ext uri="{BB962C8B-B14F-4D97-AF65-F5344CB8AC3E}">
        <p14:creationId xmlns:p14="http://schemas.microsoft.com/office/powerpoint/2010/main" val="27187273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7F854-7A86-E0B2-BA28-DB30B75863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989CBF-DC1C-892D-9191-3F6AD8D24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20F682-73E3-2622-516C-761909019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16ECB-6C35-CA9F-7987-075B1FE71346}"/>
              </a:ext>
            </a:extLst>
          </p:cNvPr>
          <p:cNvSpPr>
            <a:spLocks noGrp="1"/>
          </p:cNvSpPr>
          <p:nvPr>
            <p:ph type="dt" sz="half" idx="10"/>
          </p:nvPr>
        </p:nvSpPr>
        <p:spPr/>
        <p:txBody>
          <a:bodyPr/>
          <a:lstStyle/>
          <a:p>
            <a:fld id="{E7135EA1-B40F-9A4C-80D8-6541D6A68893}" type="datetimeFigureOut">
              <a:rPr lang="en-US" smtClean="0"/>
              <a:t>10/4/25</a:t>
            </a:fld>
            <a:endParaRPr lang="en-US"/>
          </a:p>
        </p:txBody>
      </p:sp>
      <p:sp>
        <p:nvSpPr>
          <p:cNvPr id="6" name="Footer Placeholder 5">
            <a:extLst>
              <a:ext uri="{FF2B5EF4-FFF2-40B4-BE49-F238E27FC236}">
                <a16:creationId xmlns:a16="http://schemas.microsoft.com/office/drawing/2014/main" id="{F9BB7FEB-02B8-7928-4FED-AC8BA1C66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E7F0EE-60A3-226A-84C4-792FF67DC1C6}"/>
              </a:ext>
            </a:extLst>
          </p:cNvPr>
          <p:cNvSpPr>
            <a:spLocks noGrp="1"/>
          </p:cNvSpPr>
          <p:nvPr>
            <p:ph type="sldNum" sz="quarter" idx="12"/>
          </p:nvPr>
        </p:nvSpPr>
        <p:spPr/>
        <p:txBody>
          <a:bodyPr/>
          <a:lstStyle/>
          <a:p>
            <a:fld id="{59008EC1-88BD-C448-B9D9-B2ED4A7A2498}" type="slidenum">
              <a:rPr lang="en-US" smtClean="0"/>
              <a:t>‹#›</a:t>
            </a:fld>
            <a:endParaRPr lang="en-US"/>
          </a:p>
        </p:txBody>
      </p:sp>
    </p:spTree>
    <p:extLst>
      <p:ext uri="{BB962C8B-B14F-4D97-AF65-F5344CB8AC3E}">
        <p14:creationId xmlns:p14="http://schemas.microsoft.com/office/powerpoint/2010/main" val="38616687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1C33F-7053-6592-3534-2DF07508C4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8C93C5-1EED-D1E0-D830-62F003B22A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491864-2E60-4BC1-0C29-F21816D31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D2371-BF9A-BC86-F186-C9B9335A31AB}"/>
              </a:ext>
            </a:extLst>
          </p:cNvPr>
          <p:cNvSpPr>
            <a:spLocks noGrp="1"/>
          </p:cNvSpPr>
          <p:nvPr>
            <p:ph type="dt" sz="half" idx="10"/>
          </p:nvPr>
        </p:nvSpPr>
        <p:spPr/>
        <p:txBody>
          <a:bodyPr/>
          <a:lstStyle/>
          <a:p>
            <a:fld id="{E7135EA1-B40F-9A4C-80D8-6541D6A68893}" type="datetimeFigureOut">
              <a:rPr lang="en-US" smtClean="0"/>
              <a:t>10/4/25</a:t>
            </a:fld>
            <a:endParaRPr lang="en-US"/>
          </a:p>
        </p:txBody>
      </p:sp>
      <p:sp>
        <p:nvSpPr>
          <p:cNvPr id="6" name="Footer Placeholder 5">
            <a:extLst>
              <a:ext uri="{FF2B5EF4-FFF2-40B4-BE49-F238E27FC236}">
                <a16:creationId xmlns:a16="http://schemas.microsoft.com/office/drawing/2014/main" id="{6C7A4C21-68ED-5795-9FD1-9DBF7BA295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D28217-86EB-E886-4AEB-E99FC64F70E9}"/>
              </a:ext>
            </a:extLst>
          </p:cNvPr>
          <p:cNvSpPr>
            <a:spLocks noGrp="1"/>
          </p:cNvSpPr>
          <p:nvPr>
            <p:ph type="sldNum" sz="quarter" idx="12"/>
          </p:nvPr>
        </p:nvSpPr>
        <p:spPr/>
        <p:txBody>
          <a:bodyPr/>
          <a:lstStyle/>
          <a:p>
            <a:fld id="{59008EC1-88BD-C448-B9D9-B2ED4A7A2498}" type="slidenum">
              <a:rPr lang="en-US" smtClean="0"/>
              <a:t>‹#›</a:t>
            </a:fld>
            <a:endParaRPr lang="en-US"/>
          </a:p>
        </p:txBody>
      </p:sp>
    </p:spTree>
    <p:extLst>
      <p:ext uri="{BB962C8B-B14F-4D97-AF65-F5344CB8AC3E}">
        <p14:creationId xmlns:p14="http://schemas.microsoft.com/office/powerpoint/2010/main" val="178987095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A077-4C8B-EA80-95A2-B8AC001FFB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CAB3B-EC08-DFDE-9083-4B2D4AA98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D17280-D577-D4C0-ADB0-A674FFED899D}"/>
              </a:ext>
            </a:extLst>
          </p:cNvPr>
          <p:cNvSpPr>
            <a:spLocks noGrp="1"/>
          </p:cNvSpPr>
          <p:nvPr>
            <p:ph type="dt" sz="half" idx="10"/>
          </p:nvPr>
        </p:nvSpPr>
        <p:spPr/>
        <p:txBody>
          <a:bodyPr/>
          <a:lstStyle/>
          <a:p>
            <a:fld id="{E7135EA1-B40F-9A4C-80D8-6541D6A68893}" type="datetimeFigureOut">
              <a:rPr lang="en-US" smtClean="0"/>
              <a:t>10/4/25</a:t>
            </a:fld>
            <a:endParaRPr lang="en-US"/>
          </a:p>
        </p:txBody>
      </p:sp>
      <p:sp>
        <p:nvSpPr>
          <p:cNvPr id="5" name="Footer Placeholder 4">
            <a:extLst>
              <a:ext uri="{FF2B5EF4-FFF2-40B4-BE49-F238E27FC236}">
                <a16:creationId xmlns:a16="http://schemas.microsoft.com/office/drawing/2014/main" id="{6CB7C18A-EF71-FCE5-FC92-5A97C4ACD9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9EABA-6D0E-72E7-9355-A6BED13494D1}"/>
              </a:ext>
            </a:extLst>
          </p:cNvPr>
          <p:cNvSpPr>
            <a:spLocks noGrp="1"/>
          </p:cNvSpPr>
          <p:nvPr>
            <p:ph type="sldNum" sz="quarter" idx="12"/>
          </p:nvPr>
        </p:nvSpPr>
        <p:spPr/>
        <p:txBody>
          <a:bodyPr/>
          <a:lstStyle/>
          <a:p>
            <a:fld id="{59008EC1-88BD-C448-B9D9-B2ED4A7A2498}" type="slidenum">
              <a:rPr lang="en-US" smtClean="0"/>
              <a:t>‹#›</a:t>
            </a:fld>
            <a:endParaRPr lang="en-US"/>
          </a:p>
        </p:txBody>
      </p:sp>
    </p:spTree>
    <p:extLst>
      <p:ext uri="{BB962C8B-B14F-4D97-AF65-F5344CB8AC3E}">
        <p14:creationId xmlns:p14="http://schemas.microsoft.com/office/powerpoint/2010/main" val="15846732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7AF167-6C8F-6771-951C-4C0B4D62E6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A0A26E-1335-FA21-F61F-17E5A23960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92D4D5-849F-D6DE-2CAB-30394B995FDB}"/>
              </a:ext>
            </a:extLst>
          </p:cNvPr>
          <p:cNvSpPr>
            <a:spLocks noGrp="1"/>
          </p:cNvSpPr>
          <p:nvPr>
            <p:ph type="dt" sz="half" idx="10"/>
          </p:nvPr>
        </p:nvSpPr>
        <p:spPr/>
        <p:txBody>
          <a:bodyPr/>
          <a:lstStyle/>
          <a:p>
            <a:fld id="{E7135EA1-B40F-9A4C-80D8-6541D6A68893}" type="datetimeFigureOut">
              <a:rPr lang="en-US" smtClean="0"/>
              <a:t>10/4/25</a:t>
            </a:fld>
            <a:endParaRPr lang="en-US"/>
          </a:p>
        </p:txBody>
      </p:sp>
      <p:sp>
        <p:nvSpPr>
          <p:cNvPr id="5" name="Footer Placeholder 4">
            <a:extLst>
              <a:ext uri="{FF2B5EF4-FFF2-40B4-BE49-F238E27FC236}">
                <a16:creationId xmlns:a16="http://schemas.microsoft.com/office/drawing/2014/main" id="{D68E9F85-07A0-E1BF-F0B4-0E0375CB5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05D1D-3966-1FD5-5A01-C7AE954311B9}"/>
              </a:ext>
            </a:extLst>
          </p:cNvPr>
          <p:cNvSpPr>
            <a:spLocks noGrp="1"/>
          </p:cNvSpPr>
          <p:nvPr>
            <p:ph type="sldNum" sz="quarter" idx="12"/>
          </p:nvPr>
        </p:nvSpPr>
        <p:spPr/>
        <p:txBody>
          <a:bodyPr/>
          <a:lstStyle/>
          <a:p>
            <a:fld id="{59008EC1-88BD-C448-B9D9-B2ED4A7A2498}" type="slidenum">
              <a:rPr lang="en-US" smtClean="0"/>
              <a:t>‹#›</a:t>
            </a:fld>
            <a:endParaRPr lang="en-US"/>
          </a:p>
        </p:txBody>
      </p:sp>
    </p:spTree>
    <p:extLst>
      <p:ext uri="{BB962C8B-B14F-4D97-AF65-F5344CB8AC3E}">
        <p14:creationId xmlns:p14="http://schemas.microsoft.com/office/powerpoint/2010/main" val="31112353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453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765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34855-790E-1A50-C0D8-EB7DE64A158F}"/>
              </a:ext>
            </a:extLst>
          </p:cNvPr>
          <p:cNvSpPr>
            <a:spLocks noGrp="1"/>
          </p:cNvSpPr>
          <p:nvPr>
            <p:ph type="dt" sz="half" idx="10"/>
          </p:nvPr>
        </p:nvSpPr>
        <p:spPr/>
        <p:txBody>
          <a:bodyPr/>
          <a:lstStyle/>
          <a:p>
            <a:fld id="{13EBEF5E-B49A-4449-AAC1-64FCD4300A11}" type="datetimeFigureOut">
              <a:rPr lang="en-US" smtClean="0"/>
              <a:t>10/4/25</a:t>
            </a:fld>
            <a:endParaRPr lang="en-US"/>
          </a:p>
        </p:txBody>
      </p:sp>
      <p:sp>
        <p:nvSpPr>
          <p:cNvPr id="3" name="Footer Placeholder 2">
            <a:extLst>
              <a:ext uri="{FF2B5EF4-FFF2-40B4-BE49-F238E27FC236}">
                <a16:creationId xmlns:a16="http://schemas.microsoft.com/office/drawing/2014/main" id="{23BFE08A-986D-0359-90B2-568F5EEEB9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BFDE2D-1DCF-0C9A-DDDF-CECB13BE258D}"/>
              </a:ext>
            </a:extLst>
          </p:cNvPr>
          <p:cNvSpPr>
            <a:spLocks noGrp="1"/>
          </p:cNvSpPr>
          <p:nvPr>
            <p:ph type="sldNum" sz="quarter" idx="12"/>
          </p:nvPr>
        </p:nvSpPr>
        <p:spPr/>
        <p:txBody>
          <a:bodyPr/>
          <a:lstStyle/>
          <a:p>
            <a:fld id="{3BD56125-3870-4614-9506-157C946C5C2E}" type="slidenum">
              <a:rPr lang="en-US" smtClean="0"/>
              <a:t>‹#›</a:t>
            </a:fld>
            <a:endParaRPr lang="en-US"/>
          </a:p>
        </p:txBody>
      </p:sp>
    </p:spTree>
    <p:extLst>
      <p:ext uri="{BB962C8B-B14F-4D97-AF65-F5344CB8AC3E}">
        <p14:creationId xmlns:p14="http://schemas.microsoft.com/office/powerpoint/2010/main" val="40858537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6448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5062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79845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9877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832588"/>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05698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245225"/>
            <a:ext cx="2844800" cy="476250"/>
          </a:xfrm>
          <a:prstGeom prst="rect">
            <a:avLst/>
          </a:prstGeom>
        </p:spPr>
        <p:txBody>
          <a:bodyPr/>
          <a:lstStyle>
            <a:lvl1pPr fontAlgn="auto">
              <a:spcBef>
                <a:spcPts val="0"/>
              </a:spcBef>
              <a:spcAft>
                <a:spcPts val="0"/>
              </a:spcAft>
              <a:defRPr>
                <a:ea typeface="+mn-ea"/>
              </a:defRPr>
            </a:lvl1pPr>
          </a:lstStyle>
          <a:p>
            <a:pPr>
              <a:defRPr/>
            </a:pPr>
            <a:endParaRPr lang="en-US">
              <a:solidFill>
                <a:srgbClr val="000000"/>
              </a:solidFill>
            </a:endParaRPr>
          </a:p>
        </p:txBody>
      </p:sp>
      <p:sp>
        <p:nvSpPr>
          <p:cNvPr id="5" name="Footer Placeholder 4"/>
          <p:cNvSpPr>
            <a:spLocks noGrp="1"/>
          </p:cNvSpPr>
          <p:nvPr>
            <p:ph type="ftr" sz="quarter" idx="11"/>
          </p:nvPr>
        </p:nvSpPr>
        <p:spPr>
          <a:xfrm>
            <a:off x="4165600" y="6245225"/>
            <a:ext cx="3860800" cy="476250"/>
          </a:xfrm>
          <a:prstGeom prst="rect">
            <a:avLst/>
          </a:prstGeom>
        </p:spPr>
        <p:txBody>
          <a:bodyPr/>
          <a:lstStyle>
            <a:lvl1pPr fontAlgn="auto">
              <a:spcBef>
                <a:spcPts val="0"/>
              </a:spcBef>
              <a:spcAft>
                <a:spcPts val="0"/>
              </a:spcAft>
              <a:defRPr>
                <a:ea typeface="+mn-ea"/>
              </a:defRPr>
            </a:lvl1pPr>
          </a:lstStyle>
          <a:p>
            <a:pPr>
              <a:defRPr/>
            </a:pPr>
            <a:endParaRPr lang="en-US">
              <a:solidFill>
                <a:srgbClr val="000000"/>
              </a:solidFill>
            </a:endParaRPr>
          </a:p>
        </p:txBody>
      </p:sp>
      <p:sp>
        <p:nvSpPr>
          <p:cNvPr id="6" name="Slide Number Placeholder 5"/>
          <p:cNvSpPr>
            <a:spLocks noGrp="1"/>
          </p:cNvSpPr>
          <p:nvPr>
            <p:ph type="sldNum" sz="quarter" idx="12"/>
          </p:nvPr>
        </p:nvSpPr>
        <p:spPr>
          <a:xfrm>
            <a:off x="8737600" y="6245225"/>
            <a:ext cx="2844800" cy="476250"/>
          </a:xfrm>
          <a:prstGeom prst="rect">
            <a:avLst/>
          </a:prstGeom>
        </p:spPr>
        <p:txBody>
          <a:bodyPr/>
          <a:lstStyle>
            <a:lvl1pPr fontAlgn="auto">
              <a:spcBef>
                <a:spcPts val="0"/>
              </a:spcBef>
              <a:spcAft>
                <a:spcPts val="0"/>
              </a:spcAft>
              <a:defRPr>
                <a:ea typeface="+mn-ea"/>
              </a:defRPr>
            </a:lvl1pPr>
          </a:lstStyle>
          <a:p>
            <a:pPr>
              <a:defRPr/>
            </a:pPr>
            <a:fld id="{A098F7F3-8F17-4F1B-9A86-9501B7AA27B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06652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0BFA-A041-5E33-5B99-C7B05FC992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EA42DA-971E-BFCF-4A99-46A6912801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39544D-D13A-E7F3-B9DD-AA51F5387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7348B9-6BB9-4DAD-9579-D679C7C9469F}"/>
              </a:ext>
            </a:extLst>
          </p:cNvPr>
          <p:cNvSpPr>
            <a:spLocks noGrp="1"/>
          </p:cNvSpPr>
          <p:nvPr>
            <p:ph type="dt" sz="half" idx="10"/>
          </p:nvPr>
        </p:nvSpPr>
        <p:spPr/>
        <p:txBody>
          <a:bodyPr/>
          <a:lstStyle/>
          <a:p>
            <a:fld id="{13EBEF5E-B49A-4449-AAC1-64FCD4300A11}" type="datetimeFigureOut">
              <a:rPr lang="en-US" smtClean="0"/>
              <a:t>10/4/25</a:t>
            </a:fld>
            <a:endParaRPr lang="en-US"/>
          </a:p>
        </p:txBody>
      </p:sp>
      <p:sp>
        <p:nvSpPr>
          <p:cNvPr id="6" name="Footer Placeholder 5">
            <a:extLst>
              <a:ext uri="{FF2B5EF4-FFF2-40B4-BE49-F238E27FC236}">
                <a16:creationId xmlns:a16="http://schemas.microsoft.com/office/drawing/2014/main" id="{EE783D3D-8DF7-932C-ED4F-C39231379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00FED9-5B3C-62D6-1F93-9B1220C65C86}"/>
              </a:ext>
            </a:extLst>
          </p:cNvPr>
          <p:cNvSpPr>
            <a:spLocks noGrp="1"/>
          </p:cNvSpPr>
          <p:nvPr>
            <p:ph type="sldNum" sz="quarter" idx="12"/>
          </p:nvPr>
        </p:nvSpPr>
        <p:spPr/>
        <p:txBody>
          <a:bodyPr/>
          <a:lstStyle/>
          <a:p>
            <a:fld id="{3BD56125-3870-4614-9506-157C946C5C2E}" type="slidenum">
              <a:rPr lang="en-US" smtClean="0"/>
              <a:t>‹#›</a:t>
            </a:fld>
            <a:endParaRPr lang="en-US"/>
          </a:p>
        </p:txBody>
      </p:sp>
    </p:spTree>
    <p:extLst>
      <p:ext uri="{BB962C8B-B14F-4D97-AF65-F5344CB8AC3E}">
        <p14:creationId xmlns:p14="http://schemas.microsoft.com/office/powerpoint/2010/main" val="760553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1DD4-AB70-4D1A-ABC1-4836E156A8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22FD23-1439-B31E-A40F-F082E86919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E2DEC6-180F-108E-0997-649F26DBF9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1D2250-E11A-5527-EDC1-3B5CB40FE43C}"/>
              </a:ext>
            </a:extLst>
          </p:cNvPr>
          <p:cNvSpPr>
            <a:spLocks noGrp="1"/>
          </p:cNvSpPr>
          <p:nvPr>
            <p:ph type="dt" sz="half" idx="10"/>
          </p:nvPr>
        </p:nvSpPr>
        <p:spPr/>
        <p:txBody>
          <a:bodyPr/>
          <a:lstStyle/>
          <a:p>
            <a:fld id="{13EBEF5E-B49A-4449-AAC1-64FCD4300A11}" type="datetimeFigureOut">
              <a:rPr lang="en-US" smtClean="0"/>
              <a:t>10/4/25</a:t>
            </a:fld>
            <a:endParaRPr lang="en-US"/>
          </a:p>
        </p:txBody>
      </p:sp>
      <p:sp>
        <p:nvSpPr>
          <p:cNvPr id="6" name="Footer Placeholder 5">
            <a:extLst>
              <a:ext uri="{FF2B5EF4-FFF2-40B4-BE49-F238E27FC236}">
                <a16:creationId xmlns:a16="http://schemas.microsoft.com/office/drawing/2014/main" id="{09F90857-0BC4-FF0F-383A-BBFF16A006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669B0-8008-63F5-43A1-B59AA2754EAA}"/>
              </a:ext>
            </a:extLst>
          </p:cNvPr>
          <p:cNvSpPr>
            <a:spLocks noGrp="1"/>
          </p:cNvSpPr>
          <p:nvPr>
            <p:ph type="sldNum" sz="quarter" idx="12"/>
          </p:nvPr>
        </p:nvSpPr>
        <p:spPr/>
        <p:txBody>
          <a:bodyPr/>
          <a:lstStyle/>
          <a:p>
            <a:fld id="{3BD56125-3870-4614-9506-157C946C5C2E}" type="slidenum">
              <a:rPr lang="en-US" smtClean="0"/>
              <a:t>‹#›</a:t>
            </a:fld>
            <a:endParaRPr lang="en-US"/>
          </a:p>
        </p:txBody>
      </p:sp>
    </p:spTree>
    <p:extLst>
      <p:ext uri="{BB962C8B-B14F-4D97-AF65-F5344CB8AC3E}">
        <p14:creationId xmlns:p14="http://schemas.microsoft.com/office/powerpoint/2010/main" val="54986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2.png"/><Relationship Id="rId5" Type="http://schemas.openxmlformats.org/officeDocument/2006/relationships/slideLayout" Target="../slideLayouts/slideLayout39.xml"/><Relationship Id="rId10" Type="http://schemas.openxmlformats.org/officeDocument/2006/relationships/image" Target="../media/image1.png"/><Relationship Id="rId4" Type="http://schemas.openxmlformats.org/officeDocument/2006/relationships/slideLayout" Target="../slideLayouts/slideLayout38.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5.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10" Type="http://schemas.openxmlformats.org/officeDocument/2006/relationships/theme" Target="../theme/theme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C2F5DE-A5DB-9617-C1C1-0CF77589DD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6E7DA7-0748-01A3-B288-03CADF6402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52A4E-2FFC-1343-4517-752866F6CB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BEF5E-B49A-4449-AAC1-64FCD4300A11}" type="datetimeFigureOut">
              <a:rPr lang="en-US" smtClean="0"/>
              <a:t>10/4/25</a:t>
            </a:fld>
            <a:endParaRPr lang="en-US"/>
          </a:p>
        </p:txBody>
      </p:sp>
      <p:sp>
        <p:nvSpPr>
          <p:cNvPr id="5" name="Footer Placeholder 4">
            <a:extLst>
              <a:ext uri="{FF2B5EF4-FFF2-40B4-BE49-F238E27FC236}">
                <a16:creationId xmlns:a16="http://schemas.microsoft.com/office/drawing/2014/main" id="{A7B8E3D5-E14F-7077-48B4-FF7C7F13BC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4C865A-9A57-7EDD-90C9-E60E73640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56125-3870-4614-9506-157C946C5C2E}" type="slidenum">
              <a:rPr lang="en-US" smtClean="0"/>
              <a:t>‹#›</a:t>
            </a:fld>
            <a:endParaRPr lang="en-US"/>
          </a:p>
        </p:txBody>
      </p:sp>
    </p:spTree>
    <p:extLst>
      <p:ext uri="{BB962C8B-B14F-4D97-AF65-F5344CB8AC3E}">
        <p14:creationId xmlns:p14="http://schemas.microsoft.com/office/powerpoint/2010/main" val="3065266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B984A12E-6504-4BA9-97D2-215AFF7FA49B}" type="datetime1">
              <a:rPr kumimoji="0" lang="en-US" sz="1200" b="0" i="0" u="none" strike="noStrike" kern="1200" cap="none" spc="0" normalizeH="0" baseline="0" noProof="0" smtClean="0">
                <a:ln>
                  <a:noFill/>
                </a:ln>
                <a:solidFill>
                  <a:srgbClr val="FFFFFF"/>
                </a:solidFill>
                <a:effectLst/>
                <a:uLnTx/>
                <a:uFillTx/>
                <a:latin typeface="Calibri" panose="020F0502020204030204"/>
                <a:ea typeface="MS PGothic"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10/4/25</a:t>
            </a:fld>
            <a:endParaRPr kumimoji="0" lang="en-US" sz="1200" b="0" i="0" u="none" strike="noStrike" kern="1200" cap="none" spc="0" normalizeH="0" baseline="0" noProof="0">
              <a:ln>
                <a:noFill/>
              </a:ln>
              <a:solidFill>
                <a:srgbClr val="FFFFFF"/>
              </a:solidFill>
              <a:effectLst/>
              <a:uLnTx/>
              <a:uFillTx/>
              <a:latin typeface="Calibri" panose="020F0502020204030204"/>
              <a:ea typeface="MS PGothic" pitchFamily="34" charset="-128"/>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885FE4B-DAEC-4CB8-B4F0-AF963738FC3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S PGothic"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S PGothic" pitchFamily="34" charset="-128"/>
              <a:cs typeface="+mn-cs"/>
            </a:endParaRPr>
          </a:p>
        </p:txBody>
      </p:sp>
    </p:spTree>
    <p:extLst>
      <p:ext uri="{BB962C8B-B14F-4D97-AF65-F5344CB8AC3E}">
        <p14:creationId xmlns:p14="http://schemas.microsoft.com/office/powerpoint/2010/main" val="736254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411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3318E-7AB9-46BA-A5CF-4A48DB03394A}" type="datetimeFigureOut">
              <a:rPr lang="en-US" smtClean="0"/>
              <a:t>10/4/25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989B3C-D150-4061-A05D-A81F83250E55}" type="slidenum">
              <a:rPr lang="en-US" smtClean="0"/>
              <a:t>‹#›</a:t>
            </a:fld>
            <a:endParaRPr lang="en-US"/>
          </a:p>
        </p:txBody>
      </p:sp>
    </p:spTree>
    <p:extLst>
      <p:ext uri="{BB962C8B-B14F-4D97-AF65-F5344CB8AC3E}">
        <p14:creationId xmlns:p14="http://schemas.microsoft.com/office/powerpoint/2010/main" val="1892339220"/>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7" name="Picture 3" descr="_Plaid-Digital_FINAL-NEW.png"/>
          <p:cNvPicPr>
            <a:picLocks noChangeAspect="1"/>
          </p:cNvPicPr>
          <p:nvPr/>
        </p:nvPicPr>
        <p:blipFill>
          <a:blip r:embed="rId10">
            <a:extLst>
              <a:ext uri="{28A0092B-C50C-407E-A947-70E740481C1C}">
                <a14:useLocalDpi xmlns:a14="http://schemas.microsoft.com/office/drawing/2010/main" val="0"/>
              </a:ext>
            </a:extLst>
          </a:blip>
          <a:srcRect l="59550" t="20876" r="39888" b="2893"/>
          <a:stretch>
            <a:fillRect/>
          </a:stretch>
        </p:blipFill>
        <p:spPr bwMode="auto">
          <a:xfrm rot="5400000">
            <a:off x="5065184" y="1394884"/>
            <a:ext cx="80433" cy="102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3" descr="_Plaid-Digital_FINAL-NEW.png"/>
          <p:cNvPicPr>
            <a:picLocks noChangeAspect="1"/>
          </p:cNvPicPr>
          <p:nvPr userDrawn="1"/>
        </p:nvPicPr>
        <p:blipFill>
          <a:blip r:embed="rId10">
            <a:extLst>
              <a:ext uri="{28A0092B-C50C-407E-A947-70E740481C1C}">
                <a14:useLocalDpi xmlns:a14="http://schemas.microsoft.com/office/drawing/2010/main" val="0"/>
              </a:ext>
            </a:extLst>
          </a:blip>
          <a:srcRect l="59550" t="20876" r="39888" b="2893"/>
          <a:stretch>
            <a:fillRect/>
          </a:stretch>
        </p:blipFill>
        <p:spPr bwMode="auto">
          <a:xfrm rot="5400000">
            <a:off x="5065184" y="1394884"/>
            <a:ext cx="80433" cy="1021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Title Placeholder 1"/>
          <p:cNvSpPr>
            <a:spLocks noGrp="1"/>
          </p:cNvSpPr>
          <p:nvPr>
            <p:ph type="title"/>
          </p:nvPr>
        </p:nvSpPr>
        <p:spPr bwMode="auto">
          <a:xfrm>
            <a:off x="609600" y="482600"/>
            <a:ext cx="10972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title style</a:t>
            </a:r>
          </a:p>
        </p:txBody>
      </p:sp>
      <p:sp>
        <p:nvSpPr>
          <p:cNvPr id="1031" name="Text Placeholder 2"/>
          <p:cNvSpPr>
            <a:spLocks noGrp="1"/>
          </p:cNvSpPr>
          <p:nvPr>
            <p:ph type="body" idx="1"/>
          </p:nvPr>
        </p:nvSpPr>
        <p:spPr bwMode="auto">
          <a:xfrm>
            <a:off x="609600" y="1600200"/>
            <a:ext cx="109728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pic>
        <p:nvPicPr>
          <p:cNvPr id="10" name="Picture 9"/>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363200" y="5664200"/>
            <a:ext cx="1539453" cy="981856"/>
          </a:xfrm>
          <a:prstGeom prst="rect">
            <a:avLst/>
          </a:prstGeom>
        </p:spPr>
      </p:pic>
      <p:sp>
        <p:nvSpPr>
          <p:cNvPr id="7" name="Slide Number">
            <a:extLst>
              <a:ext uri="{FF2B5EF4-FFF2-40B4-BE49-F238E27FC236}">
                <a16:creationId xmlns:a16="http://schemas.microsoft.com/office/drawing/2014/main" id="{51D83416-00FF-7E42-B8E5-8A7EE0EDCA91}"/>
              </a:ext>
            </a:extLst>
          </p:cNvPr>
          <p:cNvSpPr txBox="1">
            <a:spLocks noGrp="1"/>
          </p:cNvSpPr>
          <p:nvPr>
            <p:ph type="sldNum" sz="quarter" idx="4"/>
          </p:nvPr>
        </p:nvSpPr>
        <p:spPr>
          <a:xfrm>
            <a:off x="14807223" y="8549274"/>
            <a:ext cx="331179" cy="338554"/>
          </a:xfrm>
          <a:prstGeom prst="rect">
            <a:avLst/>
          </a:prstGeom>
          <a:ln w="12700">
            <a:miter lim="400000"/>
          </a:ln>
        </p:spPr>
        <p:txBody>
          <a:bodyPr wrap="none" lIns="45719" rIns="45719" anchor="ctr">
            <a:spAutoFit/>
          </a:bodyPr>
          <a:lstStyle>
            <a:lvl1pPr algn="r">
              <a:defRPr sz="16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dirty="0"/>
          </a:p>
        </p:txBody>
      </p:sp>
      <p:sp>
        <p:nvSpPr>
          <p:cNvPr id="8" name="Slide Number">
            <a:extLst>
              <a:ext uri="{FF2B5EF4-FFF2-40B4-BE49-F238E27FC236}">
                <a16:creationId xmlns:a16="http://schemas.microsoft.com/office/drawing/2014/main" id="{ADBF4EFE-C980-B844-B5ED-B8094C71D895}"/>
              </a:ext>
            </a:extLst>
          </p:cNvPr>
          <p:cNvSpPr txBox="1">
            <a:spLocks/>
          </p:cNvSpPr>
          <p:nvPr userDrawn="1"/>
        </p:nvSpPr>
        <p:spPr>
          <a:xfrm>
            <a:off x="14979645" y="8752473"/>
            <a:ext cx="361957" cy="338554"/>
          </a:xfrm>
          <a:prstGeom prst="rect">
            <a:avLst/>
          </a:prstGeom>
          <a:ln w="12700">
            <a:miter lim="400000"/>
          </a:ln>
        </p:spPr>
        <p:txBody>
          <a:bodyPr wrap="none" lIns="60959" rIns="6095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z="1600" smtClean="0"/>
              <a:pPr/>
              <a:t>‹#›</a:t>
            </a:fld>
            <a:endParaRPr lang="en-US" sz="1600" dirty="0"/>
          </a:p>
        </p:txBody>
      </p:sp>
      <p:sp>
        <p:nvSpPr>
          <p:cNvPr id="9" name="Slide Number">
            <a:extLst>
              <a:ext uri="{FF2B5EF4-FFF2-40B4-BE49-F238E27FC236}">
                <a16:creationId xmlns:a16="http://schemas.microsoft.com/office/drawing/2014/main" id="{7BE7423C-EEE2-3F45-8EF7-78515AA765E4}"/>
              </a:ext>
            </a:extLst>
          </p:cNvPr>
          <p:cNvSpPr txBox="1">
            <a:spLocks/>
          </p:cNvSpPr>
          <p:nvPr userDrawn="1"/>
        </p:nvSpPr>
        <p:spPr>
          <a:xfrm>
            <a:off x="15182845" y="8955673"/>
            <a:ext cx="361957" cy="338554"/>
          </a:xfrm>
          <a:prstGeom prst="rect">
            <a:avLst/>
          </a:prstGeom>
          <a:ln w="12700">
            <a:miter lim="400000"/>
          </a:ln>
        </p:spPr>
        <p:txBody>
          <a:bodyPr wrap="none" lIns="60959" rIns="6095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z="1600" smtClean="0"/>
              <a:pPr/>
              <a:t>‹#›</a:t>
            </a:fld>
            <a:endParaRPr lang="en-US" sz="1600" dirty="0"/>
          </a:p>
        </p:txBody>
      </p:sp>
      <p:sp>
        <p:nvSpPr>
          <p:cNvPr id="11" name="Slide Number">
            <a:extLst>
              <a:ext uri="{FF2B5EF4-FFF2-40B4-BE49-F238E27FC236}">
                <a16:creationId xmlns:a16="http://schemas.microsoft.com/office/drawing/2014/main" id="{4C78D2C9-EC69-C447-A43E-74428D9672F5}"/>
              </a:ext>
            </a:extLst>
          </p:cNvPr>
          <p:cNvSpPr txBox="1">
            <a:spLocks/>
          </p:cNvSpPr>
          <p:nvPr userDrawn="1"/>
        </p:nvSpPr>
        <p:spPr>
          <a:xfrm>
            <a:off x="15386045" y="9158873"/>
            <a:ext cx="361957" cy="338554"/>
          </a:xfrm>
          <a:prstGeom prst="rect">
            <a:avLst/>
          </a:prstGeom>
          <a:ln w="12700">
            <a:miter lim="400000"/>
          </a:ln>
        </p:spPr>
        <p:txBody>
          <a:bodyPr wrap="none" lIns="60959" rIns="60959" anchor="ctr">
            <a:spAutoFit/>
          </a:bodyPr>
          <a:lstStyle>
            <a:defPPr>
              <a:defRPr lang="en-US"/>
            </a:defPPr>
            <a:lvl1pPr algn="r" rtl="0" eaLnBrk="0" fontAlgn="base" hangingPunct="0">
              <a:spcBef>
                <a:spcPct val="0"/>
              </a:spcBef>
              <a:spcAft>
                <a:spcPct val="0"/>
              </a:spcAft>
              <a:defRPr sz="1200" kern="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4572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45 Helvetica Light" charset="0"/>
                <a:ea typeface="ＭＳ Ｐゴシック" charset="-128"/>
                <a:cs typeface="+mn-cs"/>
              </a:defRPr>
            </a:lvl5pPr>
            <a:lvl6pPr marL="2286000" algn="l" defTabSz="914400" rtl="0" eaLnBrk="1" latinLnBrk="0" hangingPunct="1">
              <a:defRPr sz="2400" kern="1200">
                <a:solidFill>
                  <a:schemeClr val="tx1"/>
                </a:solidFill>
                <a:latin typeface="45 Helvetica Light" charset="0"/>
                <a:ea typeface="ＭＳ Ｐゴシック" charset="-128"/>
                <a:cs typeface="+mn-cs"/>
              </a:defRPr>
            </a:lvl6pPr>
            <a:lvl7pPr marL="2743200" algn="l" defTabSz="914400" rtl="0" eaLnBrk="1" latinLnBrk="0" hangingPunct="1">
              <a:defRPr sz="2400" kern="1200">
                <a:solidFill>
                  <a:schemeClr val="tx1"/>
                </a:solidFill>
                <a:latin typeface="45 Helvetica Light" charset="0"/>
                <a:ea typeface="ＭＳ Ｐゴシック" charset="-128"/>
                <a:cs typeface="+mn-cs"/>
              </a:defRPr>
            </a:lvl7pPr>
            <a:lvl8pPr marL="3200400" algn="l" defTabSz="914400" rtl="0" eaLnBrk="1" latinLnBrk="0" hangingPunct="1">
              <a:defRPr sz="2400" kern="1200">
                <a:solidFill>
                  <a:schemeClr val="tx1"/>
                </a:solidFill>
                <a:latin typeface="45 Helvetica Light" charset="0"/>
                <a:ea typeface="ＭＳ Ｐゴシック" charset="-128"/>
                <a:cs typeface="+mn-cs"/>
              </a:defRPr>
            </a:lvl8pPr>
            <a:lvl9pPr marL="3657600" algn="l" defTabSz="914400" rtl="0" eaLnBrk="1" latinLnBrk="0" hangingPunct="1">
              <a:defRPr sz="2400" kern="1200">
                <a:solidFill>
                  <a:schemeClr val="tx1"/>
                </a:solidFill>
                <a:latin typeface="45 Helvetica Light" charset="0"/>
                <a:ea typeface="ＭＳ Ｐゴシック" charset="-128"/>
                <a:cs typeface="+mn-cs"/>
              </a:defRPr>
            </a:lvl9pPr>
          </a:lstStyle>
          <a:p>
            <a:fld id="{86CB4B4D-7CA3-9044-876B-883B54F8677D}" type="slidenum">
              <a:rPr lang="en-US" sz="1600" smtClean="0"/>
              <a:pPr/>
              <a:t>‹#›</a:t>
            </a:fld>
            <a:endParaRPr lang="en-US" sz="1600" dirty="0"/>
          </a:p>
        </p:txBody>
      </p:sp>
      <p:sp>
        <p:nvSpPr>
          <p:cNvPr id="3" name="TextBox 2">
            <a:extLst>
              <a:ext uri="{FF2B5EF4-FFF2-40B4-BE49-F238E27FC236}">
                <a16:creationId xmlns:a16="http://schemas.microsoft.com/office/drawing/2014/main" id="{AD71E7F3-AD6C-224E-BD90-D1A35CEDCAE6}"/>
              </a:ext>
            </a:extLst>
          </p:cNvPr>
          <p:cNvSpPr txBox="1"/>
          <p:nvPr userDrawn="1"/>
        </p:nvSpPr>
        <p:spPr>
          <a:xfrm>
            <a:off x="11588022" y="6509187"/>
            <a:ext cx="675853" cy="318100"/>
          </a:xfrm>
          <a:prstGeom prst="rect">
            <a:avLst/>
          </a:prstGeom>
          <a:noFill/>
        </p:spPr>
        <p:txBody>
          <a:bodyPr wrap="square" rtlCol="0">
            <a:spAutoFit/>
          </a:bodyPr>
          <a:lstStyle/>
          <a:p>
            <a:pPr algn="r"/>
            <a:fld id="{86CB4B4D-7CA3-9044-876B-883B54F8677D}" type="slidenum">
              <a:rPr lang="en-US" sz="1467" smtClean="0">
                <a:solidFill>
                  <a:schemeClr val="tx1">
                    <a:lumMod val="50000"/>
                    <a:lumOff val="50000"/>
                  </a:schemeClr>
                </a:solidFill>
              </a:rPr>
              <a:pPr algn="r"/>
              <a:t>‹#›</a:t>
            </a:fld>
            <a:endParaRPr lang="en-US" sz="1467" dirty="0">
              <a:solidFill>
                <a:schemeClr val="tx1">
                  <a:lumMod val="50000"/>
                  <a:lumOff val="50000"/>
                </a:schemeClr>
              </a:solidFill>
            </a:endParaRPr>
          </a:p>
        </p:txBody>
      </p:sp>
    </p:spTree>
    <p:extLst>
      <p:ext uri="{BB962C8B-B14F-4D97-AF65-F5344CB8AC3E}">
        <p14:creationId xmlns:p14="http://schemas.microsoft.com/office/powerpoint/2010/main" val="4249745368"/>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Lst>
  <p:hf hdr="0" ftr="0" dt="0"/>
  <p:txStyles>
    <p:titleStyle>
      <a:lvl1pPr algn="l" rtl="0" eaLnBrk="1" fontAlgn="base" hangingPunct="1">
        <a:spcBef>
          <a:spcPct val="0"/>
        </a:spcBef>
        <a:spcAft>
          <a:spcPct val="0"/>
        </a:spcAft>
        <a:defRPr sz="3200" b="1">
          <a:solidFill>
            <a:schemeClr val="tx1"/>
          </a:solidFill>
          <a:latin typeface="Open Sans" charset="0"/>
          <a:ea typeface="Open Sans" charset="0"/>
          <a:cs typeface="Open Sans" charset="0"/>
        </a:defRPr>
      </a:lvl1pPr>
      <a:lvl2pPr algn="l" rtl="0" eaLnBrk="1" fontAlgn="base" hangingPunct="1">
        <a:spcBef>
          <a:spcPct val="0"/>
        </a:spcBef>
        <a:spcAft>
          <a:spcPct val="0"/>
        </a:spcAft>
        <a:defRPr sz="3200" b="1">
          <a:solidFill>
            <a:schemeClr val="tx1"/>
          </a:solidFill>
          <a:latin typeface="Open Sans" charset="0"/>
          <a:ea typeface="Open Sans" charset="0"/>
          <a:cs typeface="Open Sans" charset="0"/>
        </a:defRPr>
      </a:lvl2pPr>
      <a:lvl3pPr algn="l" rtl="0" eaLnBrk="1" fontAlgn="base" hangingPunct="1">
        <a:spcBef>
          <a:spcPct val="0"/>
        </a:spcBef>
        <a:spcAft>
          <a:spcPct val="0"/>
        </a:spcAft>
        <a:defRPr sz="3200" b="1">
          <a:solidFill>
            <a:schemeClr val="tx1"/>
          </a:solidFill>
          <a:latin typeface="Open Sans" charset="0"/>
          <a:ea typeface="Open Sans" charset="0"/>
          <a:cs typeface="Open Sans" charset="0"/>
        </a:defRPr>
      </a:lvl3pPr>
      <a:lvl4pPr algn="l" rtl="0" eaLnBrk="1" fontAlgn="base" hangingPunct="1">
        <a:spcBef>
          <a:spcPct val="0"/>
        </a:spcBef>
        <a:spcAft>
          <a:spcPct val="0"/>
        </a:spcAft>
        <a:defRPr sz="3200" b="1">
          <a:solidFill>
            <a:schemeClr val="tx1"/>
          </a:solidFill>
          <a:latin typeface="Open Sans" charset="0"/>
          <a:ea typeface="Open Sans" charset="0"/>
          <a:cs typeface="Open Sans" charset="0"/>
        </a:defRPr>
      </a:lvl4pPr>
      <a:lvl5pPr algn="l" rtl="0" eaLnBrk="1" fontAlgn="base" hangingPunct="1">
        <a:spcBef>
          <a:spcPct val="0"/>
        </a:spcBef>
        <a:spcAft>
          <a:spcPct val="0"/>
        </a:spcAft>
        <a:defRPr sz="3200" b="1">
          <a:solidFill>
            <a:schemeClr val="tx1"/>
          </a:solidFill>
          <a:latin typeface="Open Sans" charset="0"/>
          <a:ea typeface="Open Sans" charset="0"/>
          <a:cs typeface="Open Sans" charset="0"/>
        </a:defRPr>
      </a:lvl5pPr>
      <a:lvl6pPr marL="609585" algn="l" rtl="0" eaLnBrk="1" fontAlgn="base" hangingPunct="1">
        <a:spcBef>
          <a:spcPct val="0"/>
        </a:spcBef>
        <a:spcAft>
          <a:spcPct val="0"/>
        </a:spcAft>
        <a:defRPr sz="5600">
          <a:solidFill>
            <a:schemeClr val="tx2"/>
          </a:solidFill>
          <a:latin typeface="Times" pitchFamily="-110" charset="0"/>
          <a:ea typeface="Osaka" pitchFamily="-110" charset="-128"/>
          <a:cs typeface="Osaka" pitchFamily="-110" charset="-128"/>
        </a:defRPr>
      </a:lvl6pPr>
      <a:lvl7pPr marL="1219170" algn="l" rtl="0" eaLnBrk="1" fontAlgn="base" hangingPunct="1">
        <a:spcBef>
          <a:spcPct val="0"/>
        </a:spcBef>
        <a:spcAft>
          <a:spcPct val="0"/>
        </a:spcAft>
        <a:defRPr sz="5600">
          <a:solidFill>
            <a:schemeClr val="tx2"/>
          </a:solidFill>
          <a:latin typeface="Times" pitchFamily="-110" charset="0"/>
          <a:ea typeface="Osaka" pitchFamily="-110" charset="-128"/>
          <a:cs typeface="Osaka" pitchFamily="-110" charset="-128"/>
        </a:defRPr>
      </a:lvl7pPr>
      <a:lvl8pPr marL="1828754" algn="l" rtl="0" eaLnBrk="1" fontAlgn="base" hangingPunct="1">
        <a:spcBef>
          <a:spcPct val="0"/>
        </a:spcBef>
        <a:spcAft>
          <a:spcPct val="0"/>
        </a:spcAft>
        <a:defRPr sz="5600">
          <a:solidFill>
            <a:schemeClr val="tx2"/>
          </a:solidFill>
          <a:latin typeface="Times" pitchFamily="-110" charset="0"/>
          <a:ea typeface="Osaka" pitchFamily="-110" charset="-128"/>
          <a:cs typeface="Osaka" pitchFamily="-110" charset="-128"/>
        </a:defRPr>
      </a:lvl8pPr>
      <a:lvl9pPr marL="2438339" algn="l" rtl="0" eaLnBrk="1" fontAlgn="base" hangingPunct="1">
        <a:spcBef>
          <a:spcPct val="0"/>
        </a:spcBef>
        <a:spcAft>
          <a:spcPct val="0"/>
        </a:spcAft>
        <a:defRPr sz="5600">
          <a:solidFill>
            <a:schemeClr val="tx2"/>
          </a:solidFill>
          <a:latin typeface="Times" pitchFamily="-110" charset="0"/>
          <a:ea typeface="Osaka" pitchFamily="-110" charset="-128"/>
          <a:cs typeface="Osaka" pitchFamily="-110" charset="-128"/>
        </a:defRPr>
      </a:lvl9pPr>
    </p:titleStyle>
    <p:bodyStyle>
      <a:lvl1pPr marL="8466" indent="-8466" algn="l" rtl="0" eaLnBrk="1" fontAlgn="base" hangingPunct="1">
        <a:spcBef>
          <a:spcPts val="800"/>
        </a:spcBef>
        <a:spcAft>
          <a:spcPct val="0"/>
        </a:spcAft>
        <a:defRPr sz="1867">
          <a:solidFill>
            <a:schemeClr val="tx1"/>
          </a:solidFill>
          <a:latin typeface="Open Sans" charset="0"/>
          <a:ea typeface="Open Sans" charset="0"/>
          <a:cs typeface="Open Sans" charset="0"/>
        </a:defRPr>
      </a:lvl1pPr>
      <a:lvl2pPr marL="990575" indent="-380990" algn="l" rtl="0" eaLnBrk="1" fontAlgn="base" hangingPunct="1">
        <a:spcBef>
          <a:spcPts val="800"/>
        </a:spcBef>
        <a:spcAft>
          <a:spcPct val="0"/>
        </a:spcAft>
        <a:buSzPct val="110000"/>
        <a:buFont typeface="Arial" charset="0"/>
        <a:buChar char="•"/>
        <a:defRPr sz="1867">
          <a:solidFill>
            <a:schemeClr val="tx1"/>
          </a:solidFill>
          <a:latin typeface="Open Sans" charset="0"/>
          <a:ea typeface="Open Sans" charset="0"/>
          <a:cs typeface="Open Sans" charset="0"/>
        </a:defRPr>
      </a:lvl2pPr>
      <a:lvl3pPr marL="1600160" indent="-380990" algn="l" rtl="0" eaLnBrk="1" fontAlgn="base" hangingPunct="1">
        <a:spcBef>
          <a:spcPts val="800"/>
        </a:spcBef>
        <a:spcAft>
          <a:spcPct val="0"/>
        </a:spcAft>
        <a:buSzPct val="110000"/>
        <a:buFont typeface=".AppleSystemUIFont" charset="-120"/>
        <a:buChar char="–"/>
        <a:defRPr sz="1867" i="1">
          <a:solidFill>
            <a:schemeClr val="tx1"/>
          </a:solidFill>
          <a:latin typeface="Open Sans" charset="0"/>
          <a:ea typeface="Open Sans" charset="0"/>
          <a:cs typeface="Open Sans" charset="0"/>
        </a:defRPr>
      </a:lvl3pPr>
      <a:lvl4pPr marL="2209745" indent="-380990" algn="l" rtl="0" eaLnBrk="1" fontAlgn="base" hangingPunct="1">
        <a:spcBef>
          <a:spcPts val="800"/>
        </a:spcBef>
        <a:spcAft>
          <a:spcPct val="0"/>
        </a:spcAft>
        <a:buSzPct val="110000"/>
        <a:buFont typeface="Arial" charset="0"/>
        <a:buChar char="•"/>
        <a:defRPr sz="1867">
          <a:solidFill>
            <a:schemeClr val="tx1"/>
          </a:solidFill>
          <a:latin typeface="Open Sans" charset="0"/>
          <a:ea typeface="Open Sans" charset="0"/>
          <a:cs typeface="Open Sans" charset="0"/>
        </a:defRPr>
      </a:lvl4pPr>
      <a:lvl5pPr marL="2743131" indent="-304792" algn="l" rtl="0" eaLnBrk="1" fontAlgn="base" hangingPunct="1">
        <a:spcBef>
          <a:spcPts val="800"/>
        </a:spcBef>
        <a:spcAft>
          <a:spcPct val="0"/>
        </a:spcAft>
        <a:buSzPct val="110000"/>
        <a:buFont typeface=".AppleSystemUIFont" charset="-120"/>
        <a:buChar char="–"/>
        <a:defRPr sz="1867" i="1">
          <a:solidFill>
            <a:schemeClr val="tx1"/>
          </a:solidFill>
          <a:latin typeface="Open Sans" charset="0"/>
          <a:ea typeface="Open Sans" charset="0"/>
          <a:cs typeface="Open Sans" charset="0"/>
        </a:defRPr>
      </a:lvl5pPr>
      <a:lvl6pPr marL="3352716"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6pPr>
      <a:lvl7pPr marL="3962301"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7pPr>
      <a:lvl8pPr marL="4571886"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8pPr>
      <a:lvl9pPr marL="5181470" indent="-304792" algn="l" rtl="0" eaLnBrk="1" fontAlgn="base" hangingPunct="1">
        <a:spcBef>
          <a:spcPct val="20000"/>
        </a:spcBef>
        <a:spcAft>
          <a:spcPct val="0"/>
        </a:spcAft>
        <a:buChar char="»"/>
        <a:defRPr sz="2667">
          <a:solidFill>
            <a:schemeClr val="tx1"/>
          </a:solidFill>
          <a:latin typeface="Arial" pitchFamily="-110" charset="0"/>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23320549"/>
      </p:ext>
    </p:extLst>
  </p:cSld>
  <p:clrMap bg1="lt1" tx1="dk1" bg2="dk2" tx2="lt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78C0D-681C-EAA3-4792-9E56D5C9B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2CBFCF-086D-31AA-B400-68692E8A5B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858E4D-6A48-4E0F-4A58-836C40AAB9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135EA1-B40F-9A4C-80D8-6541D6A68893}" type="datetimeFigureOut">
              <a:rPr lang="en-US" smtClean="0"/>
              <a:t>10/4/25</a:t>
            </a:fld>
            <a:endParaRPr lang="en-US"/>
          </a:p>
        </p:txBody>
      </p:sp>
      <p:sp>
        <p:nvSpPr>
          <p:cNvPr id="5" name="Footer Placeholder 4">
            <a:extLst>
              <a:ext uri="{FF2B5EF4-FFF2-40B4-BE49-F238E27FC236}">
                <a16:creationId xmlns:a16="http://schemas.microsoft.com/office/drawing/2014/main" id="{6F817FA4-7BCD-588E-2170-C3B486143D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77CA618-5D4E-A605-FC1B-9253E4B026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008EC1-88BD-C448-B9D9-B2ED4A7A2498}" type="slidenum">
              <a:rPr lang="en-US" smtClean="0"/>
              <a:t>‹#›</a:t>
            </a:fld>
            <a:endParaRPr lang="en-US"/>
          </a:p>
        </p:txBody>
      </p:sp>
    </p:spTree>
    <p:extLst>
      <p:ext uri="{BB962C8B-B14F-4D97-AF65-F5344CB8AC3E}">
        <p14:creationId xmlns:p14="http://schemas.microsoft.com/office/powerpoint/2010/main" val="1133809186"/>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userDrawn="1"/>
        </p:nvSpPr>
        <p:spPr bwMode="auto">
          <a:xfrm>
            <a:off x="0" y="0"/>
            <a:ext cx="12192000" cy="6858000"/>
          </a:xfrm>
          <a:prstGeom prst="rect">
            <a:avLst/>
          </a:prstGeom>
          <a:solidFill>
            <a:schemeClr val="tx1"/>
          </a:solidFill>
          <a:ln w="9525">
            <a:solidFill>
              <a:schemeClr val="tx1"/>
            </a:solidFill>
            <a:miter lim="800000"/>
            <a:headEnd/>
            <a:tailEnd/>
          </a:ln>
          <a:effectLst/>
        </p:spPr>
        <p:txBody>
          <a:bodyPr wrap="none" anchor="ctr"/>
          <a:lstStyle/>
          <a:p>
            <a:pPr eaLnBrk="0" fontAlgn="base" hangingPunct="0">
              <a:spcBef>
                <a:spcPct val="0"/>
              </a:spcBef>
              <a:spcAft>
                <a:spcPct val="0"/>
              </a:spcAft>
              <a:defRPr/>
            </a:pPr>
            <a:endParaRPr lang="en-US" sz="2000" b="1">
              <a:solidFill>
                <a:srgbClr val="000000"/>
              </a:solidFill>
            </a:endParaRPr>
          </a:p>
        </p:txBody>
      </p:sp>
      <p:sp>
        <p:nvSpPr>
          <p:cNvPr id="1033" name="Rectangle 9"/>
          <p:cNvSpPr>
            <a:spLocks noChangeArrowheads="1"/>
          </p:cNvSpPr>
          <p:nvPr userDrawn="1"/>
        </p:nvSpPr>
        <p:spPr bwMode="auto">
          <a:xfrm>
            <a:off x="0" y="0"/>
            <a:ext cx="7823200" cy="6858000"/>
          </a:xfrm>
          <a:prstGeom prst="rect">
            <a:avLst/>
          </a:prstGeom>
          <a:solidFill>
            <a:schemeClr val="tx1"/>
          </a:solidFill>
          <a:ln w="9525">
            <a:solidFill>
              <a:schemeClr val="tx1"/>
            </a:solidFill>
            <a:miter lim="800000"/>
            <a:headEnd/>
            <a:tailEnd/>
          </a:ln>
          <a:effectLst/>
        </p:spPr>
        <p:txBody>
          <a:bodyPr wrap="none" anchor="ctr"/>
          <a:lstStyle/>
          <a:p>
            <a:pPr eaLnBrk="0" fontAlgn="base" hangingPunct="0">
              <a:spcBef>
                <a:spcPct val="0"/>
              </a:spcBef>
              <a:spcAft>
                <a:spcPct val="0"/>
              </a:spcAft>
              <a:defRPr/>
            </a:pPr>
            <a:endParaRPr lang="en-US" sz="2000" b="1">
              <a:solidFill>
                <a:srgbClr val="000000"/>
              </a:solidFill>
            </a:endParaRPr>
          </a:p>
        </p:txBody>
      </p:sp>
      <p:sp>
        <p:nvSpPr>
          <p:cNvPr id="1034" name="Rectangle 10"/>
          <p:cNvSpPr>
            <a:spLocks noChangeArrowheads="1"/>
          </p:cNvSpPr>
          <p:nvPr userDrawn="1"/>
        </p:nvSpPr>
        <p:spPr bwMode="auto">
          <a:xfrm>
            <a:off x="6314018" y="2205038"/>
            <a:ext cx="5903383" cy="4652962"/>
          </a:xfrm>
          <a:prstGeom prst="rect">
            <a:avLst/>
          </a:prstGeom>
          <a:solidFill>
            <a:schemeClr val="tx1"/>
          </a:solidFill>
          <a:ln w="9525">
            <a:solidFill>
              <a:schemeClr val="tx1"/>
            </a:solidFill>
            <a:miter lim="800000"/>
            <a:headEnd/>
            <a:tailEnd/>
          </a:ln>
          <a:effectLst/>
        </p:spPr>
        <p:txBody>
          <a:bodyPr wrap="none" anchor="ctr"/>
          <a:lstStyle/>
          <a:p>
            <a:pPr eaLnBrk="0" fontAlgn="base" hangingPunct="0">
              <a:spcBef>
                <a:spcPct val="0"/>
              </a:spcBef>
              <a:spcAft>
                <a:spcPct val="0"/>
              </a:spcAft>
              <a:defRPr/>
            </a:pPr>
            <a:endParaRPr lang="en-US" sz="2000" b="1">
              <a:solidFill>
                <a:srgbClr val="000000"/>
              </a:solidFill>
            </a:endParaRPr>
          </a:p>
        </p:txBody>
      </p:sp>
    </p:spTree>
    <p:extLst>
      <p:ext uri="{BB962C8B-B14F-4D97-AF65-F5344CB8AC3E}">
        <p14:creationId xmlns:p14="http://schemas.microsoft.com/office/powerpoint/2010/main" val="3153408265"/>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isayevlab/Auto3D_pkg" TargetMode="External"/><Relationship Id="rId2" Type="http://schemas.openxmlformats.org/officeDocument/2006/relationships/notesSlide" Target="../notesSlides/notesSlide9.xml"/><Relationship Id="rId1" Type="http://schemas.openxmlformats.org/officeDocument/2006/relationships/slideLayout" Target="../slideLayouts/slideLayout36.xml"/><Relationship Id="rId4" Type="http://schemas.openxmlformats.org/officeDocument/2006/relationships/image" Target="../media/image4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isayevlab/aimnet2" TargetMode="External"/><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hyperlink" Target="https://doi.org/10.26434/chemrxiv-2023-296c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hyperlink" Target="https://doi.org/10.26434/chemrxiv-2023-296ch"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58.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jp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jpg"/></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55.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7.png"/><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gif"/><Relationship Id="rId1" Type="http://schemas.openxmlformats.org/officeDocument/2006/relationships/slideLayout" Target="../slideLayouts/slideLayout58.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8.xml"/><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58.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gif"/></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8" Type="http://schemas.openxmlformats.org/officeDocument/2006/relationships/image" Target="../media/image86.gif"/><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5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gif"/><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5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3.jpeg"/><Relationship Id="rId7" Type="http://schemas.openxmlformats.org/officeDocument/2006/relationships/image" Target="../media/image97.png"/><Relationship Id="rId2" Type="http://schemas.openxmlformats.org/officeDocument/2006/relationships/image" Target="../media/image14.jpg"/><Relationship Id="rId1" Type="http://schemas.openxmlformats.org/officeDocument/2006/relationships/slideLayout" Target="../slideLayouts/slideLayout58.x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36"/>
            <a:ext cx="12180414" cy="6851483"/>
          </a:xfrm>
          <a:prstGeom prst="rect">
            <a:avLst/>
          </a:prstGeom>
        </p:spPr>
      </p:pic>
      <p:sp>
        <p:nvSpPr>
          <p:cNvPr id="2050" name="Rectangle 12"/>
          <p:cNvSpPr>
            <a:spLocks noChangeArrowheads="1"/>
          </p:cNvSpPr>
          <p:nvPr/>
        </p:nvSpPr>
        <p:spPr bwMode="auto">
          <a:xfrm>
            <a:off x="1524000" y="1936319"/>
            <a:ext cx="9144000" cy="2587064"/>
          </a:xfrm>
          <a:prstGeom prst="rect">
            <a:avLst/>
          </a:prstGeom>
          <a:solidFill>
            <a:srgbClr val="000000">
              <a:alpha val="58039"/>
            </a:srgbClr>
          </a:solidFill>
          <a:ln w="9525">
            <a:no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Arial"/>
              <a:ea typeface="+mn-ea"/>
              <a:cs typeface="+mn-cs"/>
            </a:endParaRPr>
          </a:p>
        </p:txBody>
      </p:sp>
      <p:sp>
        <p:nvSpPr>
          <p:cNvPr id="2053" name="Rectangle 4"/>
          <p:cNvSpPr>
            <a:spLocks noChangeArrowheads="1"/>
          </p:cNvSpPr>
          <p:nvPr/>
        </p:nvSpPr>
        <p:spPr bwMode="auto">
          <a:xfrm>
            <a:off x="1524000" y="1828801"/>
            <a:ext cx="9144000" cy="131763"/>
          </a:xfrm>
          <a:prstGeom prst="rect">
            <a:avLst/>
          </a:prstGeom>
          <a:solidFill>
            <a:schemeClr val="tx1"/>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055" name="Text Box 8"/>
          <p:cNvSpPr txBox="1">
            <a:spLocks noChangeArrowheads="1"/>
          </p:cNvSpPr>
          <p:nvPr/>
        </p:nvSpPr>
        <p:spPr bwMode="auto">
          <a:xfrm>
            <a:off x="4822708" y="5046766"/>
            <a:ext cx="6027601" cy="1323439"/>
          </a:xfrm>
          <a:prstGeom prst="rect">
            <a:avLst/>
          </a:prstGeom>
          <a:noFill/>
          <a:ln w="9525">
            <a:noFill/>
            <a:miter lim="800000"/>
            <a:headEnd/>
            <a:tailEnd/>
          </a:ln>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FFFA00"/>
                </a:solidFill>
                <a:effectLst/>
                <a:uLnTx/>
                <a:uFillTx/>
                <a:latin typeface="Arial"/>
                <a:ea typeface="+mn-ea"/>
                <a:cs typeface="+mn-cs"/>
              </a:rPr>
              <a:t>Olexandr Isayev</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ja-JP" sz="1800" b="0" i="1" u="none" strike="noStrike" kern="1200" cap="none" spc="0" normalizeH="0" baseline="0" noProof="0" dirty="0">
                <a:ln>
                  <a:noFill/>
                </a:ln>
                <a:solidFill>
                  <a:srgbClr val="FFFFFF"/>
                </a:solidFill>
                <a:effectLst/>
                <a:uLnTx/>
                <a:uFillTx/>
                <a:latin typeface="Arial"/>
                <a:ea typeface="MS PGothic" pitchFamily="34" charset="-128"/>
                <a:cs typeface="+mn-cs"/>
              </a:rPr>
              <a:t>Department of Chemistry, Carnegie Mellon University</a:t>
            </a:r>
          </a:p>
          <a:p>
            <a:pPr algn="r">
              <a:defRPr/>
            </a:pPr>
            <a:r>
              <a:rPr lang="en-US" i="1" dirty="0">
                <a:solidFill>
                  <a:srgbClr val="FFFFFF"/>
                </a:solidFill>
                <a:ea typeface="MS PGothic" pitchFamily="34" charset="-128"/>
              </a:rPr>
              <a:t>olexandr@olexandrisayev.com</a:t>
            </a:r>
            <a:endParaRPr kumimoji="0" lang="en-US" sz="1800" b="0" i="1" u="none" strike="noStrike" kern="1200" cap="none" spc="0" normalizeH="0" baseline="0" noProof="0" dirty="0">
              <a:ln>
                <a:noFill/>
              </a:ln>
              <a:solidFill>
                <a:srgbClr val="FFFFFF"/>
              </a:solidFill>
              <a:effectLst/>
              <a:uLnTx/>
              <a:uFillTx/>
              <a:latin typeface="Arial"/>
              <a:ea typeface="MS PGothic" pitchFamily="34" charset="-128"/>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Arial"/>
                <a:ea typeface="MS PGothic" pitchFamily="34" charset="-128"/>
                <a:cs typeface="+mn-cs"/>
              </a:rPr>
              <a:t>                                                   http://olexandrisayev.com</a:t>
            </a:r>
          </a:p>
        </p:txBody>
      </p:sp>
      <p:sp>
        <p:nvSpPr>
          <p:cNvPr id="10" name="Rectangle 4"/>
          <p:cNvSpPr>
            <a:spLocks noChangeArrowheads="1"/>
          </p:cNvSpPr>
          <p:nvPr/>
        </p:nvSpPr>
        <p:spPr bwMode="auto">
          <a:xfrm>
            <a:off x="1524000" y="4372951"/>
            <a:ext cx="9144000" cy="131763"/>
          </a:xfrm>
          <a:prstGeom prst="rect">
            <a:avLst/>
          </a:prstGeom>
          <a:solidFill>
            <a:schemeClr val="tx1"/>
          </a:solidFill>
          <a:ln w="9525">
            <a:no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p:cNvSpPr/>
          <p:nvPr/>
        </p:nvSpPr>
        <p:spPr>
          <a:xfrm>
            <a:off x="2106763" y="5477654"/>
            <a:ext cx="17652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Arial"/>
                <a:ea typeface="MS PGothic" pitchFamily="34" charset="-128"/>
                <a:cs typeface="+mn-cs"/>
              </a:rPr>
              <a:t>@</a:t>
            </a:r>
            <a:r>
              <a:rPr kumimoji="0" lang="en-US" sz="2400" b="0" i="1" u="none" strike="noStrike" kern="1200" cap="none" spc="0" normalizeH="0" baseline="0" noProof="0" dirty="0" err="1">
                <a:ln>
                  <a:noFill/>
                </a:ln>
                <a:solidFill>
                  <a:srgbClr val="FFFFFF"/>
                </a:solidFill>
                <a:effectLst/>
                <a:uLnTx/>
                <a:uFillTx/>
                <a:latin typeface="Arial"/>
                <a:ea typeface="MS PGothic" pitchFamily="34" charset="-128"/>
                <a:cs typeface="+mn-cs"/>
              </a:rPr>
              <a:t>olexandr</a:t>
            </a:r>
            <a:r>
              <a:rPr kumimoji="0" lang="en-US" sz="2400" b="0" i="1" u="none" strike="noStrike" kern="1200" cap="none" spc="0" normalizeH="0" baseline="0" noProof="0" dirty="0">
                <a:ln>
                  <a:noFill/>
                </a:ln>
                <a:solidFill>
                  <a:srgbClr val="FFFFFF"/>
                </a:solidFill>
                <a:effectLst/>
                <a:uLnTx/>
                <a:uFillTx/>
                <a:latin typeface="Arial"/>
                <a:ea typeface="MS PGothic" pitchFamily="34" charset="-128"/>
                <a:cs typeface="+mn-cs"/>
              </a:rPr>
              <a:t> </a:t>
            </a:r>
            <a:endParaRPr kumimoji="0" lang="en-US" sz="2400" b="0" i="0" u="none" strike="noStrike" kern="1200" cap="none" spc="0" normalizeH="0" baseline="0" noProof="0" dirty="0">
              <a:ln>
                <a:noFill/>
              </a:ln>
              <a:solidFill>
                <a:srgbClr val="FFFFFF"/>
              </a:solidFill>
              <a:effectLst/>
              <a:uLnTx/>
              <a:uFillTx/>
              <a:latin typeface="Arial"/>
              <a:ea typeface="+mn-ea"/>
              <a:cs typeface="+mn-cs"/>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65" y="4946857"/>
            <a:ext cx="1061899" cy="1409990"/>
          </a:xfrm>
          <a:prstGeom prst="rect">
            <a:avLst/>
          </a:prstGeom>
        </p:spPr>
      </p:pic>
      <p:pic>
        <p:nvPicPr>
          <p:cNvPr id="9"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116"/>
            <a:ext cx="1770145" cy="177014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0" y="6417827"/>
            <a:ext cx="12185863" cy="446972"/>
            <a:chOff x="6137" y="6412420"/>
            <a:chExt cx="12185863" cy="446972"/>
          </a:xfrm>
        </p:grpSpPr>
        <p:pic>
          <p:nvPicPr>
            <p:cNvPr id="2056" name="Picture 8" descr="tartan"/>
            <p:cNvPicPr>
              <a:picLocks noChangeAspect="1" noChangeArrowheads="1"/>
            </p:cNvPicPr>
            <p:nvPr/>
          </p:nvPicPr>
          <p:blipFill rotWithShape="1">
            <a:blip r:embed="rId6">
              <a:extLst>
                <a:ext uri="{28A0092B-C50C-407E-A947-70E740481C1C}">
                  <a14:useLocalDpi xmlns:a14="http://schemas.microsoft.com/office/drawing/2010/main" val="0"/>
                </a:ext>
              </a:extLst>
            </a:blip>
            <a:srcRect t="89061"/>
            <a:stretch/>
          </p:blipFill>
          <p:spPr bwMode="auto">
            <a:xfrm>
              <a:off x="6137" y="6414991"/>
              <a:ext cx="6093954" cy="4444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tartan"/>
            <p:cNvPicPr>
              <a:picLocks noChangeAspect="1" noChangeArrowheads="1"/>
            </p:cNvPicPr>
            <p:nvPr/>
          </p:nvPicPr>
          <p:blipFill rotWithShape="1">
            <a:blip r:embed="rId6">
              <a:extLst>
                <a:ext uri="{28A0092B-C50C-407E-A947-70E740481C1C}">
                  <a14:useLocalDpi xmlns:a14="http://schemas.microsoft.com/office/drawing/2010/main" val="0"/>
                </a:ext>
              </a:extLst>
            </a:blip>
            <a:srcRect t="89061"/>
            <a:stretch/>
          </p:blipFill>
          <p:spPr bwMode="auto">
            <a:xfrm>
              <a:off x="6098046" y="6412420"/>
              <a:ext cx="6093954" cy="444401"/>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p:cNvSpPr txBox="1"/>
          <p:nvPr/>
        </p:nvSpPr>
        <p:spPr>
          <a:xfrm>
            <a:off x="719626" y="2124241"/>
            <a:ext cx="10741162" cy="2308324"/>
          </a:xfrm>
          <a:prstGeom prst="rect">
            <a:avLst/>
          </a:prstGeom>
          <a:noFill/>
          <a:effectLst>
            <a:outerShdw blurRad="25400" dist="101600" dir="5400000" algn="t" rotWithShape="0">
              <a:prstClr val="black">
                <a:alpha val="58000"/>
              </a:prstClr>
            </a:outerShdw>
          </a:effectLst>
        </p:spPr>
        <p:txBody>
          <a:bodyPr wrap="square" rtlCol="0">
            <a:spAutoFit/>
          </a:bodyPr>
          <a:lstStyle/>
          <a:p>
            <a:pPr lvl="0" algn="ctr">
              <a:defRPr/>
            </a:pPr>
            <a:r>
              <a:rPr lang="en-US" sz="4800" dirty="0">
                <a:solidFill>
                  <a:srgbClr val="FFFA00"/>
                </a:solidFill>
              </a:rPr>
              <a:t>AIMNet2: Foundation neural network potential for molecules, reactions and </a:t>
            </a:r>
            <a:br>
              <a:rPr lang="en-US" sz="4800" dirty="0">
                <a:solidFill>
                  <a:srgbClr val="FFFA00"/>
                </a:solidFill>
              </a:rPr>
            </a:br>
            <a:r>
              <a:rPr lang="en-US" sz="4800" dirty="0">
                <a:solidFill>
                  <a:srgbClr val="FFFA00"/>
                </a:solidFill>
              </a:rPr>
              <a:t>CADD related tasks</a:t>
            </a:r>
          </a:p>
        </p:txBody>
      </p:sp>
      <p:pic>
        <p:nvPicPr>
          <p:cNvPr id="2" name="Picture 1" descr="Graphical user interface, application&#10;&#10;Description automatically generated">
            <a:extLst>
              <a:ext uri="{FF2B5EF4-FFF2-40B4-BE49-F238E27FC236}">
                <a16:creationId xmlns:a16="http://schemas.microsoft.com/office/drawing/2014/main" id="{E8CE8FDC-CC87-5D42-6497-3E766DC8F9B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7540" t="37184" r="54365" b="37640"/>
          <a:stretch/>
        </p:blipFill>
        <p:spPr>
          <a:xfrm>
            <a:off x="8109265" y="-63368"/>
            <a:ext cx="4180115" cy="1726570"/>
          </a:xfrm>
          <a:prstGeom prst="rect">
            <a:avLst/>
          </a:prstGeom>
        </p:spPr>
      </p:pic>
      <p:sp>
        <p:nvSpPr>
          <p:cNvPr id="4" name="TextBox 3">
            <a:extLst>
              <a:ext uri="{FF2B5EF4-FFF2-40B4-BE49-F238E27FC236}">
                <a16:creationId xmlns:a16="http://schemas.microsoft.com/office/drawing/2014/main" id="{B2781173-05BD-F57B-D9EB-EDED39EA7877}"/>
              </a:ext>
            </a:extLst>
          </p:cNvPr>
          <p:cNvSpPr txBox="1"/>
          <p:nvPr/>
        </p:nvSpPr>
        <p:spPr>
          <a:xfrm>
            <a:off x="8988534" y="1319514"/>
            <a:ext cx="2696444" cy="461665"/>
          </a:xfrm>
          <a:prstGeom prst="rect">
            <a:avLst/>
          </a:prstGeom>
          <a:noFill/>
        </p:spPr>
        <p:txBody>
          <a:bodyPr wrap="none" rtlCol="0">
            <a:spAutoFit/>
          </a:bodyPr>
          <a:lstStyle/>
          <a:p>
            <a:r>
              <a:rPr lang="en-US" sz="2400" b="1" dirty="0">
                <a:solidFill>
                  <a:schemeClr val="bg1"/>
                </a:solidFill>
              </a:rPr>
              <a:t>#StandWithUkraine</a:t>
            </a:r>
          </a:p>
        </p:txBody>
      </p:sp>
      <p:sp>
        <p:nvSpPr>
          <p:cNvPr id="8" name="TextBox 7">
            <a:extLst>
              <a:ext uri="{FF2B5EF4-FFF2-40B4-BE49-F238E27FC236}">
                <a16:creationId xmlns:a16="http://schemas.microsoft.com/office/drawing/2014/main" id="{D30D5245-A76E-F9A3-C86D-4A63884CC008}"/>
              </a:ext>
            </a:extLst>
          </p:cNvPr>
          <p:cNvSpPr txBox="1"/>
          <p:nvPr/>
        </p:nvSpPr>
        <p:spPr>
          <a:xfrm>
            <a:off x="2478795" y="422055"/>
            <a:ext cx="5135034" cy="523220"/>
          </a:xfrm>
          <a:prstGeom prst="rect">
            <a:avLst/>
          </a:prstGeom>
          <a:noFill/>
        </p:spPr>
        <p:txBody>
          <a:bodyPr wrap="square">
            <a:spAutoFit/>
          </a:bodyPr>
          <a:lstStyle/>
          <a:p>
            <a:r>
              <a:rPr lang="en-US" sz="2800" dirty="0">
                <a:solidFill>
                  <a:schemeClr val="bg1"/>
                </a:solidFill>
                <a:latin typeface="Google Sans"/>
              </a:rPr>
              <a:t>2025 </a:t>
            </a:r>
            <a:r>
              <a:rPr lang="en-US" sz="2800" dirty="0" err="1">
                <a:solidFill>
                  <a:schemeClr val="bg1"/>
                </a:solidFill>
                <a:latin typeface="Google Sans"/>
              </a:rPr>
              <a:t>RDKit</a:t>
            </a:r>
            <a:r>
              <a:rPr lang="en-US" sz="2800" dirty="0">
                <a:solidFill>
                  <a:schemeClr val="bg1"/>
                </a:solidFill>
                <a:latin typeface="Google Sans"/>
              </a:rPr>
              <a:t> UGM Boston @ BMS</a:t>
            </a:r>
            <a:endParaRPr lang="en-US" sz="2800" dirty="0">
              <a:solidFill>
                <a:schemeClr val="bg1"/>
              </a:solidFill>
            </a:endParaRPr>
          </a:p>
        </p:txBody>
      </p:sp>
    </p:spTree>
    <p:extLst>
      <p:ext uri="{BB962C8B-B14F-4D97-AF65-F5344CB8AC3E}">
        <p14:creationId xmlns:p14="http://schemas.microsoft.com/office/powerpoint/2010/main" val="315069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96AFC-1FAC-7241-B7C6-68AD4C2A72CA}"/>
              </a:ext>
            </a:extLst>
          </p:cNvPr>
          <p:cNvSpPr>
            <a:spLocks noGrp="1"/>
          </p:cNvSpPr>
          <p:nvPr>
            <p:ph type="title"/>
          </p:nvPr>
        </p:nvSpPr>
        <p:spPr>
          <a:xfrm>
            <a:off x="387532" y="182545"/>
            <a:ext cx="10972800" cy="812800"/>
          </a:xfrm>
        </p:spPr>
        <p:txBody>
          <a:bodyPr/>
          <a:lstStyle/>
          <a:p>
            <a:r>
              <a:rPr lang="en-US" sz="3733" dirty="0"/>
              <a:t>Heavy duty and limited power</a:t>
            </a:r>
          </a:p>
        </p:txBody>
      </p:sp>
      <p:pic>
        <p:nvPicPr>
          <p:cNvPr id="4" name="Picture 3">
            <a:extLst>
              <a:ext uri="{FF2B5EF4-FFF2-40B4-BE49-F238E27FC236}">
                <a16:creationId xmlns:a16="http://schemas.microsoft.com/office/drawing/2014/main" id="{BBED92F7-8DE9-3742-8D9C-F15DEEB4BE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00" y="3348016"/>
            <a:ext cx="9753600" cy="3128984"/>
          </a:xfrm>
          <a:prstGeom prst="rect">
            <a:avLst/>
          </a:prstGeom>
        </p:spPr>
      </p:pic>
      <p:sp>
        <p:nvSpPr>
          <p:cNvPr id="5" name="TextBox 4">
            <a:extLst>
              <a:ext uri="{FF2B5EF4-FFF2-40B4-BE49-F238E27FC236}">
                <a16:creationId xmlns:a16="http://schemas.microsoft.com/office/drawing/2014/main" id="{1BBA1BFF-9731-5C8E-9215-F52EB013ED4D}"/>
              </a:ext>
            </a:extLst>
          </p:cNvPr>
          <p:cNvSpPr txBox="1"/>
          <p:nvPr/>
        </p:nvSpPr>
        <p:spPr>
          <a:xfrm>
            <a:off x="609600" y="1092201"/>
            <a:ext cx="10972800" cy="2062103"/>
          </a:xfrm>
          <a:prstGeom prst="rect">
            <a:avLst/>
          </a:prstGeom>
          <a:noFill/>
        </p:spPr>
        <p:txBody>
          <a:bodyPr wrap="square" rtlCol="0">
            <a:spAutoFit/>
          </a:bodyPr>
          <a:lstStyle/>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Recovering 3D structures from SMILES needs to enumerate both the configurational space and conformational space</a:t>
            </a:r>
          </a:p>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Conventional QM methods are expensive at molecular geometry optimization</a:t>
            </a:r>
          </a:p>
        </p:txBody>
      </p:sp>
    </p:spTree>
    <p:extLst>
      <p:ext uri="{BB962C8B-B14F-4D97-AF65-F5344CB8AC3E}">
        <p14:creationId xmlns:p14="http://schemas.microsoft.com/office/powerpoint/2010/main" val="138222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96AFC-1FAC-7241-B7C6-68AD4C2A72CA}"/>
              </a:ext>
            </a:extLst>
          </p:cNvPr>
          <p:cNvSpPr>
            <a:spLocks noGrp="1"/>
          </p:cNvSpPr>
          <p:nvPr>
            <p:ph type="title"/>
          </p:nvPr>
        </p:nvSpPr>
        <p:spPr/>
        <p:txBody>
          <a:bodyPr/>
          <a:lstStyle/>
          <a:p>
            <a:r>
              <a:rPr lang="en-US" sz="3733" dirty="0"/>
              <a:t>Auto3D Package</a:t>
            </a:r>
          </a:p>
        </p:txBody>
      </p:sp>
      <p:pic>
        <p:nvPicPr>
          <p:cNvPr id="4" name="Picture 3" descr="A picture containing graphical user interface&#10;&#10;Description automatically generated">
            <a:extLst>
              <a:ext uri="{FF2B5EF4-FFF2-40B4-BE49-F238E27FC236}">
                <a16:creationId xmlns:a16="http://schemas.microsoft.com/office/drawing/2014/main" id="{18B2415D-CDEA-E01A-19CA-6351B2C5EB07}"/>
              </a:ext>
            </a:extLst>
          </p:cNvPr>
          <p:cNvPicPr>
            <a:picLocks noChangeAspect="1"/>
          </p:cNvPicPr>
          <p:nvPr/>
        </p:nvPicPr>
        <p:blipFill>
          <a:blip r:embed="rId3"/>
          <a:stretch>
            <a:fillRect/>
          </a:stretch>
        </p:blipFill>
        <p:spPr>
          <a:xfrm>
            <a:off x="711200" y="1295400"/>
            <a:ext cx="6768512" cy="4876800"/>
          </a:xfrm>
          <a:prstGeom prst="rect">
            <a:avLst/>
          </a:prstGeom>
        </p:spPr>
      </p:pic>
      <p:sp>
        <p:nvSpPr>
          <p:cNvPr id="5" name="Rectangle 4">
            <a:extLst>
              <a:ext uri="{FF2B5EF4-FFF2-40B4-BE49-F238E27FC236}">
                <a16:creationId xmlns:a16="http://schemas.microsoft.com/office/drawing/2014/main" id="{977FE4B9-E25A-05D6-3CF4-55E89F09363A}"/>
              </a:ext>
            </a:extLst>
          </p:cNvPr>
          <p:cNvSpPr/>
          <p:nvPr/>
        </p:nvSpPr>
        <p:spPr>
          <a:xfrm>
            <a:off x="7631705" y="1092201"/>
            <a:ext cx="4255495" cy="5357877"/>
          </a:xfrm>
          <a:prstGeom prst="rect">
            <a:avLst/>
          </a:prstGeom>
        </p:spPr>
        <p:txBody>
          <a:bodyPr wrap="square">
            <a:spAutoFit/>
          </a:bodyPr>
          <a:lstStyle/>
          <a:p>
            <a:pPr marL="0" marR="0" lvl="0" indent="0" algn="l" defTabSz="1219170" rtl="0" eaLnBrk="0" fontAlgn="base" latinLnBrk="0" hangingPunct="0">
              <a:lnSpc>
                <a:spcPct val="100000"/>
              </a:lnSpc>
              <a:spcBef>
                <a:spcPts val="1333"/>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Input</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 SMILES</a:t>
            </a:r>
            <a:endParaRPr kumimoji="0" lang="en-US" sz="24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endParaRPr>
          </a:p>
          <a:p>
            <a:pPr marL="0" marR="0" lvl="0" indent="0" algn="l" defTabSz="1219170" rtl="0" eaLnBrk="0" fontAlgn="base" latinLnBrk="0" hangingPunct="0">
              <a:lnSpc>
                <a:spcPct val="100000"/>
              </a:lnSpc>
              <a:spcBef>
                <a:spcPts val="1333"/>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Output</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 Optimized conformers and energies</a:t>
            </a:r>
            <a:endParaRPr kumimoji="0" lang="en-US" sz="24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endParaRPr>
          </a:p>
          <a:p>
            <a:pPr marL="0" marR="0" lvl="0" indent="0" algn="l" defTabSz="1219170" rtl="0" eaLnBrk="0" fontAlgn="base" latinLnBrk="0" hangingPunct="0">
              <a:lnSpc>
                <a:spcPct val="100000"/>
              </a:lnSpc>
              <a:spcBef>
                <a:spcPts val="1333"/>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Isomer engine</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 RDKit/OMEGA</a:t>
            </a:r>
            <a:endParaRPr kumimoji="0" lang="en-US" sz="24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endParaRPr>
          </a:p>
          <a:p>
            <a:pPr marL="0" marR="0" lvl="0" indent="0" algn="l" defTabSz="1219170" rtl="0" eaLnBrk="0" fontAlgn="base" latinLnBrk="0" hangingPunct="0">
              <a:lnSpc>
                <a:spcPct val="100000"/>
              </a:lnSpc>
              <a:spcBef>
                <a:spcPts val="1333"/>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Optimizing engine</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 ANI-2x/AIMNET/ANI-2xt</a:t>
            </a:r>
          </a:p>
          <a:p>
            <a:pPr marL="0" marR="0" lvl="0" indent="0" algn="l" defTabSz="1219170" rtl="0" eaLnBrk="0" fontAlgn="base" latinLnBrk="0" hangingPunct="0">
              <a:lnSpc>
                <a:spcPct val="100000"/>
              </a:lnSpc>
              <a:spcBef>
                <a:spcPts val="1333"/>
              </a:spcBef>
              <a:spcAft>
                <a:spcPts val="0"/>
              </a:spcAft>
              <a:buClrTx/>
              <a:buSzTx/>
              <a:buFontTx/>
              <a:buNone/>
              <a:tabLst/>
              <a:defRPr/>
            </a:pPr>
            <a:br>
              <a:rPr kumimoji="0" lang="en-US" sz="24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b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Key features</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a:t>
            </a:r>
            <a:endParaRPr kumimoji="0" lang="en-US" sz="24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endParaRPr>
          </a:p>
          <a:p>
            <a:pPr marL="0" marR="0" lvl="0" indent="0" algn="l" defTabSz="1219170" rtl="0" eaLnBrk="0" fontAlgn="base" latinLnBrk="0" hangingPunct="0">
              <a:lnSpc>
                <a:spcPct val="100000"/>
              </a:lnSpc>
              <a:spcBef>
                <a:spcPts val="1333"/>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Accurate NNPs</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endParaRPr>
          </a:p>
          <a:p>
            <a:pPr marL="0" marR="0" lvl="0" indent="0" algn="l" defTabSz="121917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Highly parallel on GPUs</a:t>
            </a:r>
          </a:p>
          <a:p>
            <a:pPr marL="0" marR="0" lvl="0" indent="0" algn="l" defTabSz="1219170" rtl="0" eaLnBrk="0" fontAlgn="base" latinLnBrk="0" hangingPunct="0">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Run as a Python </a:t>
            </a:r>
          </a:p>
          <a:p>
            <a:pPr marL="0" marR="0" lvl="0" indent="0" algn="l" defTabSz="1219170" rtl="0" eaLnBrk="0" fontAlgn="base"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128"/>
                <a:cs typeface="+mn-cs"/>
              </a:rPr>
              <a:t>  library, CLI, </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128"/>
                <a:cs typeface="+mn-cs"/>
              </a:rPr>
              <a:t>yaml</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charset="-128"/>
              <a:cs typeface="+mn-cs"/>
            </a:endParaRPr>
          </a:p>
        </p:txBody>
      </p:sp>
      <p:sp>
        <p:nvSpPr>
          <p:cNvPr id="2" name="Rectangle 1">
            <a:extLst>
              <a:ext uri="{FF2B5EF4-FFF2-40B4-BE49-F238E27FC236}">
                <a16:creationId xmlns:a16="http://schemas.microsoft.com/office/drawing/2014/main" id="{DDD8CA40-C430-731B-1808-E5B44B319D58}"/>
              </a:ext>
            </a:extLst>
          </p:cNvPr>
          <p:cNvSpPr/>
          <p:nvPr/>
        </p:nvSpPr>
        <p:spPr>
          <a:xfrm>
            <a:off x="-101600" y="6477001"/>
            <a:ext cx="9144000" cy="379656"/>
          </a:xfrm>
          <a:prstGeom prst="rect">
            <a:avLst/>
          </a:prstGeom>
        </p:spPr>
        <p:txBody>
          <a:bodyPr wrap="square">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Liu, Z.; Zubatiuk, T.; </a:t>
            </a:r>
            <a:r>
              <a:rPr kumimoji="0" lang="en-US" sz="1867" b="0" i="0" u="none" strike="noStrike" kern="1200" cap="none" spc="0" normalizeH="0" baseline="0" noProof="0" dirty="0" err="1">
                <a:ln>
                  <a:noFill/>
                </a:ln>
                <a:solidFill>
                  <a:srgbClr val="000000"/>
                </a:solidFill>
                <a:effectLst/>
                <a:uLnTx/>
                <a:uFillTx/>
                <a:latin typeface="45 Helvetica Light" charset="0"/>
                <a:ea typeface="ＭＳ Ｐゴシック" charset="-128"/>
                <a:cs typeface="+mn-cs"/>
              </a:rPr>
              <a:t>Roitberg</a:t>
            </a:r>
            <a:r>
              <a:rPr kumimoji="0" lang="en-US" sz="18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 A.; Isayev, O.  </a:t>
            </a:r>
            <a:r>
              <a:rPr kumimoji="0" lang="en-US" sz="1867" b="0" i="1" u="none" strike="noStrike" kern="1200" cap="none" spc="0" normalizeH="0" baseline="0" noProof="0" dirty="0">
                <a:ln>
                  <a:noFill/>
                </a:ln>
                <a:solidFill>
                  <a:srgbClr val="000000"/>
                </a:solidFill>
                <a:effectLst/>
                <a:uLnTx/>
                <a:uFillTx/>
                <a:latin typeface="45 Helvetica Light" charset="0"/>
                <a:ea typeface="ＭＳ Ｐゴシック" charset="-128"/>
                <a:cs typeface="+mn-cs"/>
              </a:rPr>
              <a:t>J. Chem. Info. Model.</a:t>
            </a:r>
            <a:r>
              <a:rPr kumimoji="0" lang="en-US" sz="18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 </a:t>
            </a:r>
            <a:r>
              <a:rPr kumimoji="0" lang="en-US" sz="1867" b="1"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2022</a:t>
            </a:r>
            <a:r>
              <a:rPr kumimoji="0" lang="en-US" sz="18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 </a:t>
            </a:r>
            <a:r>
              <a:rPr kumimoji="0" lang="en-US" sz="1867" b="0" i="1" u="none" strike="noStrike" kern="1200" cap="none" spc="0" normalizeH="0" baseline="0" noProof="0" dirty="0">
                <a:ln>
                  <a:noFill/>
                </a:ln>
                <a:solidFill>
                  <a:srgbClr val="000000"/>
                </a:solidFill>
                <a:effectLst/>
                <a:uLnTx/>
                <a:uFillTx/>
                <a:latin typeface="45 Helvetica Light" charset="0"/>
                <a:ea typeface="ＭＳ Ｐゴシック" charset="-128"/>
                <a:cs typeface="+mn-cs"/>
              </a:rPr>
              <a:t>62(22)</a:t>
            </a:r>
            <a:r>
              <a:rPr kumimoji="0" lang="en-US" sz="18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 5373</a:t>
            </a:r>
          </a:p>
        </p:txBody>
      </p:sp>
    </p:spTree>
    <p:extLst>
      <p:ext uri="{BB962C8B-B14F-4D97-AF65-F5344CB8AC3E}">
        <p14:creationId xmlns:p14="http://schemas.microsoft.com/office/powerpoint/2010/main" val="2910418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02D96-2295-62E1-E1D0-EBF55ACD1148}"/>
              </a:ext>
            </a:extLst>
          </p:cNvPr>
          <p:cNvSpPr>
            <a:spLocks noGrp="1"/>
          </p:cNvSpPr>
          <p:nvPr>
            <p:ph type="title"/>
          </p:nvPr>
        </p:nvSpPr>
        <p:spPr/>
        <p:txBody>
          <a:bodyPr/>
          <a:lstStyle/>
          <a:p>
            <a:r>
              <a:rPr lang="en-US" dirty="0"/>
              <a:t>CLI </a:t>
            </a:r>
          </a:p>
        </p:txBody>
      </p:sp>
      <p:graphicFrame>
        <p:nvGraphicFramePr>
          <p:cNvPr id="5" name="Table 4">
            <a:extLst>
              <a:ext uri="{FF2B5EF4-FFF2-40B4-BE49-F238E27FC236}">
                <a16:creationId xmlns:a16="http://schemas.microsoft.com/office/drawing/2014/main" id="{F48B1CED-4600-1E06-F4E9-D4A072394679}"/>
              </a:ext>
            </a:extLst>
          </p:cNvPr>
          <p:cNvGraphicFramePr>
            <a:graphicFrameLocks noGrp="1"/>
          </p:cNvGraphicFramePr>
          <p:nvPr>
            <p:extLst>
              <p:ext uri="{D42A27DB-BD31-4B8C-83A1-F6EECF244321}">
                <p14:modId xmlns:p14="http://schemas.microsoft.com/office/powerpoint/2010/main" val="2214996346"/>
              </p:ext>
            </p:extLst>
          </p:nvPr>
        </p:nvGraphicFramePr>
        <p:xfrm>
          <a:off x="531223" y="1047206"/>
          <a:ext cx="10972800" cy="5435600"/>
        </p:xfrm>
        <a:graphic>
          <a:graphicData uri="http://schemas.openxmlformats.org/drawingml/2006/table">
            <a:tbl>
              <a:tblPr/>
              <a:tblGrid>
                <a:gridCol w="10972800">
                  <a:extLst>
                    <a:ext uri="{9D8B030D-6E8A-4147-A177-3AD203B41FA5}">
                      <a16:colId xmlns:a16="http://schemas.microsoft.com/office/drawing/2014/main" val="945772956"/>
                    </a:ext>
                  </a:extLst>
                </a:gridCol>
              </a:tblGrid>
              <a:tr h="0">
                <a:tc>
                  <a:txBody>
                    <a:bodyPr/>
                    <a:lstStyle/>
                    <a:p>
                      <a:pPr fontAlgn="ctr">
                        <a:buNone/>
                      </a:pPr>
                      <a:r>
                        <a:rPr lang="en-US" sz="2000" dirty="0">
                          <a:solidFill>
                            <a:schemeClr val="accent3"/>
                          </a:solidFill>
                          <a:effectLst/>
                        </a:rPr>
                        <a:t>–k                                  </a:t>
                      </a:r>
                      <a:r>
                        <a:rPr lang="en-US" sz="2000" dirty="0">
                          <a:effectLst/>
                        </a:rPr>
                        <a:t>top-k structures for each molecule</a:t>
                      </a:r>
                    </a:p>
                    <a:p>
                      <a:pPr fontAlgn="ctr">
                        <a:buNone/>
                      </a:pPr>
                      <a:r>
                        <a:rPr lang="en-US" sz="2000" dirty="0">
                          <a:effectLst/>
                        </a:rPr>
                        <a:t>	</a:t>
                      </a:r>
                    </a:p>
                    <a:p>
                      <a:pPr fontAlgn="ctr">
                        <a:buNone/>
                      </a:pPr>
                      <a:r>
                        <a:rPr lang="en-US" sz="2000" dirty="0">
                          <a:solidFill>
                            <a:schemeClr val="accent3"/>
                          </a:solidFill>
                          <a:effectLst/>
                        </a:rPr>
                        <a:t>–window                        </a:t>
                      </a:r>
                      <a:r>
                        <a:rPr lang="en-US" sz="2000" b="0" i="0" kern="1200" dirty="0" err="1">
                          <a:solidFill>
                            <a:schemeClr val="tx1"/>
                          </a:solidFill>
                          <a:effectLst/>
                          <a:latin typeface="+mn-lt"/>
                          <a:ea typeface="+mn-ea"/>
                          <a:cs typeface="+mn-cs"/>
                        </a:rPr>
                        <a:t>window</a:t>
                      </a:r>
                      <a:r>
                        <a:rPr lang="en-US" sz="2000" b="0" i="0" kern="1200" dirty="0">
                          <a:solidFill>
                            <a:schemeClr val="tx1"/>
                          </a:solidFill>
                          <a:effectLst/>
                          <a:latin typeface="+mn-lt"/>
                          <a:ea typeface="+mn-ea"/>
                          <a:cs typeface="+mn-cs"/>
                        </a:rPr>
                        <a:t> (kcal/mol) from the lowest energy</a:t>
                      </a:r>
                      <a:endParaRPr lang="en-US" sz="2000" dirty="0">
                        <a:effectLst/>
                      </a:endParaRPr>
                    </a:p>
                    <a:p>
                      <a:pPr fontAlgn="ctr">
                        <a:buNone/>
                      </a:pPr>
                      <a:endParaRPr lang="en-US" sz="2000" dirty="0">
                        <a:effectLst/>
                      </a:endParaRPr>
                    </a:p>
                    <a:p>
                      <a:pPr fontAlgn="ctr">
                        <a:buNone/>
                      </a:pPr>
                      <a:r>
                        <a:rPr lang="en-US" sz="2000" dirty="0">
                          <a:effectLst/>
                        </a:rPr>
                        <a:t>Optional arguments:</a:t>
                      </a:r>
                    </a:p>
                    <a:p>
                      <a:pPr fontAlgn="ctr">
                        <a:buNone/>
                      </a:pPr>
                      <a:endParaRPr lang="en-US" sz="2000" dirty="0">
                        <a:effectLst/>
                      </a:endParaRPr>
                    </a:p>
                    <a:p>
                      <a:pPr fontAlgn="ctr">
                        <a:buNone/>
                      </a:pPr>
                      <a:r>
                        <a:rPr lang="en-US" sz="2000" dirty="0">
                          <a:solidFill>
                            <a:srgbClr val="0070C0"/>
                          </a:solidFill>
                          <a:effectLst/>
                        </a:rPr>
                        <a:t>–tauto_engine                </a:t>
                      </a:r>
                      <a:r>
                        <a:rPr lang="en-US" sz="2000" b="0" i="0" kern="1200" dirty="0">
                          <a:solidFill>
                            <a:schemeClr val="tx1"/>
                          </a:solidFill>
                          <a:effectLst/>
                          <a:latin typeface="+mn-lt"/>
                          <a:ea typeface="+mn-ea"/>
                          <a:cs typeface="+mn-cs"/>
                        </a:rPr>
                        <a:t>‘</a:t>
                      </a:r>
                      <a:r>
                        <a:rPr lang="en-US" sz="2000" b="0" i="0" kern="1200" dirty="0" err="1">
                          <a:solidFill>
                            <a:schemeClr val="tx1"/>
                          </a:solidFill>
                          <a:effectLst/>
                          <a:latin typeface="+mn-lt"/>
                          <a:ea typeface="+mn-ea"/>
                          <a:cs typeface="+mn-cs"/>
                        </a:rPr>
                        <a:t>rdkit</a:t>
                      </a:r>
                      <a:r>
                        <a:rPr lang="en-US" sz="2000" b="0" i="0" kern="1200" dirty="0">
                          <a:solidFill>
                            <a:schemeClr val="tx1"/>
                          </a:solidFill>
                          <a:effectLst/>
                          <a:latin typeface="+mn-lt"/>
                          <a:ea typeface="+mn-ea"/>
                          <a:cs typeface="+mn-cs"/>
                        </a:rPr>
                        <a:t>’ or ‘</a:t>
                      </a:r>
                      <a:r>
                        <a:rPr lang="en-US" sz="2000" b="0" i="0" kern="1200" dirty="0" err="1">
                          <a:solidFill>
                            <a:schemeClr val="tx1"/>
                          </a:solidFill>
                          <a:effectLst/>
                          <a:latin typeface="+mn-lt"/>
                          <a:ea typeface="+mn-ea"/>
                          <a:cs typeface="+mn-cs"/>
                        </a:rPr>
                        <a:t>oechem</a:t>
                      </a:r>
                      <a:r>
                        <a:rPr lang="en-US" sz="2000" b="0" i="0" kern="1200" dirty="0">
                          <a:solidFill>
                            <a:schemeClr val="tx1"/>
                          </a:solidFill>
                          <a:effectLst/>
                          <a:latin typeface="+mn-lt"/>
                          <a:ea typeface="+mn-ea"/>
                          <a:cs typeface="+mn-cs"/>
                        </a:rPr>
                        <a:t>’.</a:t>
                      </a:r>
                      <a:endParaRPr lang="en-US" sz="2000" dirty="0">
                        <a:effectLst/>
                      </a:endParaRPr>
                    </a:p>
                  </a:txBody>
                  <a:tcPr marL="50800" marR="50800" marT="25400" marB="25400" anchor="ctr">
                    <a:lnL w="3175" cap="flat" cmpd="sng" algn="ctr">
                      <a:solidFill>
                        <a:srgbClr val="E1E4E5"/>
                      </a:solidFill>
                      <a:prstDash val="solid"/>
                      <a:round/>
                      <a:headEnd type="none" w="med" len="med"/>
                      <a:tailEnd type="none" w="med" len="med"/>
                    </a:lnL>
                    <a:lnR w="3175" cap="flat" cmpd="sng" algn="ctr">
                      <a:solidFill>
                        <a:srgbClr val="E1E4E5"/>
                      </a:solidFill>
                      <a:prstDash val="solid"/>
                      <a:round/>
                      <a:headEnd type="none" w="med" len="med"/>
                      <a:tailEnd type="none" w="med" len="med"/>
                    </a:lnR>
                    <a:lnT w="3175" cap="flat" cmpd="sng" algn="ctr">
                      <a:solidFill>
                        <a:srgbClr val="E1E4E5"/>
                      </a:solidFill>
                      <a:prstDash val="solid"/>
                      <a:round/>
                      <a:headEnd type="none" w="med" len="med"/>
                      <a:tailEnd type="none" w="med" len="med"/>
                    </a:lnT>
                    <a:lnB w="317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2542013173"/>
                  </a:ext>
                </a:extLst>
              </a:tr>
              <a:tr h="0">
                <a:tc>
                  <a:txBody>
                    <a:bodyPr/>
                    <a:lstStyle/>
                    <a:p>
                      <a:pPr fontAlgn="ctr">
                        <a:buNone/>
                      </a:pPr>
                      <a:endParaRPr lang="en-US" sz="2000" dirty="0">
                        <a:effectLst/>
                      </a:endParaRPr>
                    </a:p>
                  </a:txBody>
                  <a:tcPr marL="50800" marR="50800" marT="25400" marB="25400" anchor="ctr">
                    <a:lnL w="3175" cap="flat" cmpd="sng" algn="ctr">
                      <a:solidFill>
                        <a:srgbClr val="E1E4E5"/>
                      </a:solidFill>
                      <a:prstDash val="solid"/>
                      <a:round/>
                      <a:headEnd type="none" w="med" len="med"/>
                      <a:tailEnd type="none" w="med" len="med"/>
                    </a:lnL>
                    <a:lnR w="3175" cap="flat" cmpd="sng" algn="ctr">
                      <a:solidFill>
                        <a:srgbClr val="E1E4E5"/>
                      </a:solidFill>
                      <a:prstDash val="solid"/>
                      <a:round/>
                      <a:headEnd type="none" w="med" len="med"/>
                      <a:tailEnd type="none" w="med" len="med"/>
                    </a:lnR>
                    <a:lnT w="3175" cap="flat" cmpd="sng" algn="ctr">
                      <a:solidFill>
                        <a:srgbClr val="E1E4E5"/>
                      </a:solidFill>
                      <a:prstDash val="solid"/>
                      <a:round/>
                      <a:headEnd type="none" w="med" len="med"/>
                      <a:tailEnd type="none" w="med" len="med"/>
                    </a:lnT>
                    <a:lnB w="317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4243089399"/>
                  </a:ext>
                </a:extLst>
              </a:tr>
              <a:tr h="0">
                <a:tc>
                  <a:txBody>
                    <a:bodyPr/>
                    <a:lstStyle/>
                    <a:p>
                      <a:pPr fontAlgn="ctr">
                        <a:buNone/>
                      </a:pPr>
                      <a:r>
                        <a:rPr lang="en-US" sz="2000" dirty="0">
                          <a:solidFill>
                            <a:srgbClr val="0070C0"/>
                          </a:solidFill>
                          <a:effectLst/>
                        </a:rPr>
                        <a:t>–</a:t>
                      </a:r>
                      <a:r>
                        <a:rPr lang="en-US" sz="2000" dirty="0" err="1">
                          <a:solidFill>
                            <a:srgbClr val="0070C0"/>
                          </a:solidFill>
                          <a:effectLst/>
                        </a:rPr>
                        <a:t>isomer_engine</a:t>
                      </a:r>
                      <a:r>
                        <a:rPr lang="en-US" sz="2000" dirty="0">
                          <a:solidFill>
                            <a:srgbClr val="0070C0"/>
                          </a:solidFill>
                          <a:effectLst/>
                        </a:rPr>
                        <a:t>              </a:t>
                      </a:r>
                      <a:r>
                        <a:rPr lang="en-US" sz="2000" dirty="0">
                          <a:solidFill>
                            <a:schemeClr val="tx1"/>
                          </a:solidFill>
                          <a:effectLst/>
                        </a:rPr>
                        <a:t>conformer generator</a:t>
                      </a:r>
                      <a:r>
                        <a:rPr lang="en-US" sz="2000" dirty="0">
                          <a:solidFill>
                            <a:srgbClr val="0070C0"/>
                          </a:solidFill>
                          <a:effectLst/>
                        </a:rPr>
                        <a:t> </a:t>
                      </a:r>
                      <a:r>
                        <a:rPr lang="en-US" sz="2000" b="0" i="0" kern="1200" dirty="0">
                          <a:solidFill>
                            <a:schemeClr val="tx1"/>
                          </a:solidFill>
                          <a:effectLst/>
                          <a:latin typeface="+mn-lt"/>
                          <a:ea typeface="+mn-ea"/>
                          <a:cs typeface="+mn-cs"/>
                        </a:rPr>
                        <a:t>either ‘</a:t>
                      </a:r>
                      <a:r>
                        <a:rPr lang="en-US" sz="2000" b="0" i="0" kern="1200" dirty="0" err="1">
                          <a:solidFill>
                            <a:schemeClr val="tx1"/>
                          </a:solidFill>
                          <a:effectLst/>
                          <a:latin typeface="+mn-lt"/>
                          <a:ea typeface="+mn-ea"/>
                          <a:cs typeface="+mn-cs"/>
                        </a:rPr>
                        <a:t>rdkit</a:t>
                      </a:r>
                      <a:r>
                        <a:rPr lang="en-US" sz="2000" b="0" i="0" kern="1200" dirty="0">
                          <a:solidFill>
                            <a:schemeClr val="tx1"/>
                          </a:solidFill>
                          <a:effectLst/>
                          <a:latin typeface="+mn-lt"/>
                          <a:ea typeface="+mn-ea"/>
                          <a:cs typeface="+mn-cs"/>
                        </a:rPr>
                        <a:t>’ or ‘omega’</a:t>
                      </a:r>
                    </a:p>
                    <a:p>
                      <a:pPr fontAlgn="ctr">
                        <a:buNone/>
                      </a:pPr>
                      <a:endParaRPr lang="en-US" sz="2000" b="0" i="0" kern="1200" dirty="0">
                        <a:solidFill>
                          <a:schemeClr val="tx1"/>
                        </a:solidFill>
                        <a:effectLst/>
                        <a:latin typeface="+mn-lt"/>
                        <a:ea typeface="+mn-ea"/>
                        <a:cs typeface="+mn-cs"/>
                      </a:endParaRPr>
                    </a:p>
                    <a:p>
                      <a:pPr fontAlgn="ctr">
                        <a:buNone/>
                      </a:pPr>
                      <a:r>
                        <a:rPr lang="en-US" sz="2000" dirty="0">
                          <a:solidFill>
                            <a:srgbClr val="0070C0"/>
                          </a:solidFill>
                          <a:effectLst/>
                        </a:rPr>
                        <a:t>–</a:t>
                      </a:r>
                      <a:r>
                        <a:rPr lang="en-US" sz="2000" dirty="0" err="1">
                          <a:solidFill>
                            <a:srgbClr val="0070C0"/>
                          </a:solidFill>
                          <a:effectLst/>
                        </a:rPr>
                        <a:t>enumerate_isomer</a:t>
                      </a:r>
                      <a:r>
                        <a:rPr lang="en-US" sz="2000" dirty="0">
                          <a:solidFill>
                            <a:srgbClr val="0070C0"/>
                          </a:solidFill>
                          <a:effectLst/>
                        </a:rPr>
                        <a:t>       </a:t>
                      </a:r>
                      <a:r>
                        <a:rPr lang="en-US" sz="2000" dirty="0">
                          <a:effectLst/>
                        </a:rPr>
                        <a:t>True/False</a:t>
                      </a:r>
                    </a:p>
                    <a:p>
                      <a:pPr fontAlgn="ctr">
                        <a:buNone/>
                      </a:pPr>
                      <a:endParaRPr lang="en-US" sz="2000" dirty="0">
                        <a:effectLst/>
                      </a:endParaRPr>
                    </a:p>
                    <a:p>
                      <a:pPr marL="0" marR="0" lvl="0" indent="0" algn="l" defTabSz="609585" rtl="0" eaLnBrk="1" fontAlgn="ctr" latinLnBrk="0" hangingPunct="1">
                        <a:lnSpc>
                          <a:spcPct val="100000"/>
                        </a:lnSpc>
                        <a:spcBef>
                          <a:spcPts val="0"/>
                        </a:spcBef>
                        <a:spcAft>
                          <a:spcPts val="0"/>
                        </a:spcAft>
                        <a:buClrTx/>
                        <a:buSzTx/>
                        <a:buFontTx/>
                        <a:buNone/>
                        <a:tabLst/>
                        <a:defRPr/>
                      </a:pPr>
                      <a:r>
                        <a:rPr lang="en-US" sz="2000" b="0" i="0" kern="1200" dirty="0">
                          <a:solidFill>
                            <a:srgbClr val="0070C0"/>
                          </a:solidFill>
                          <a:effectLst/>
                          <a:latin typeface="+mn-lt"/>
                          <a:ea typeface="+mn-ea"/>
                          <a:cs typeface="+mn-cs"/>
                        </a:rPr>
                        <a:t>–</a:t>
                      </a:r>
                      <a:r>
                        <a:rPr lang="en-US" sz="2000" b="0" i="0" kern="1200" dirty="0" err="1">
                          <a:solidFill>
                            <a:srgbClr val="0070C0"/>
                          </a:solidFill>
                          <a:effectLst/>
                          <a:latin typeface="+mn-lt"/>
                          <a:ea typeface="+mn-ea"/>
                          <a:cs typeface="+mn-cs"/>
                        </a:rPr>
                        <a:t>use_gpu</a:t>
                      </a:r>
                      <a:r>
                        <a:rPr lang="en-US" sz="2000" b="0" i="0" kern="1200" dirty="0">
                          <a:solidFill>
                            <a:srgbClr val="0070C0"/>
                          </a:solidFill>
                          <a:effectLst/>
                          <a:latin typeface="+mn-lt"/>
                          <a:ea typeface="+mn-ea"/>
                          <a:cs typeface="+mn-cs"/>
                        </a:rPr>
                        <a:t>                       </a:t>
                      </a:r>
                      <a:r>
                        <a:rPr lang="en-US" sz="2000" dirty="0">
                          <a:effectLst/>
                        </a:rPr>
                        <a:t>True/False</a:t>
                      </a:r>
                      <a:endParaRPr lang="en-US" sz="2000" b="0" i="0" kern="1200" dirty="0">
                        <a:solidFill>
                          <a:srgbClr val="0070C0"/>
                        </a:solidFill>
                        <a:effectLst/>
                        <a:latin typeface="+mn-lt"/>
                        <a:ea typeface="+mn-ea"/>
                        <a:cs typeface="+mn-cs"/>
                      </a:endParaRPr>
                    </a:p>
                    <a:p>
                      <a:pPr fontAlgn="ctr">
                        <a:buNone/>
                      </a:pPr>
                      <a:endParaRPr lang="en-US" sz="2000" b="0" i="0" kern="1200" dirty="0">
                        <a:solidFill>
                          <a:schemeClr val="tx1"/>
                        </a:solidFill>
                        <a:effectLst/>
                        <a:latin typeface="+mn-lt"/>
                        <a:ea typeface="+mn-ea"/>
                        <a:cs typeface="+mn-cs"/>
                      </a:endParaRPr>
                    </a:p>
                    <a:p>
                      <a:pPr fontAlgn="ctr">
                        <a:buNone/>
                      </a:pPr>
                      <a:r>
                        <a:rPr lang="en-US" sz="2000" b="0" i="0" kern="1200" dirty="0">
                          <a:solidFill>
                            <a:srgbClr val="0070C0"/>
                          </a:solidFill>
                          <a:effectLst/>
                          <a:latin typeface="+mn-lt"/>
                          <a:ea typeface="+mn-ea"/>
                          <a:cs typeface="+mn-cs"/>
                        </a:rPr>
                        <a:t>–</a:t>
                      </a:r>
                      <a:r>
                        <a:rPr lang="en-US" sz="2000" b="0" i="0" kern="1200" dirty="0" err="1">
                          <a:solidFill>
                            <a:srgbClr val="0070C0"/>
                          </a:solidFill>
                          <a:effectLst/>
                          <a:latin typeface="+mn-lt"/>
                          <a:ea typeface="+mn-ea"/>
                          <a:cs typeface="+mn-cs"/>
                        </a:rPr>
                        <a:t>optimizing_engine</a:t>
                      </a:r>
                      <a:r>
                        <a:rPr lang="en-US" sz="2000" b="0" i="0" kern="1200" dirty="0">
                          <a:solidFill>
                            <a:srgbClr val="0070C0"/>
                          </a:solidFill>
                          <a:effectLst/>
                          <a:latin typeface="+mn-lt"/>
                          <a:ea typeface="+mn-ea"/>
                          <a:cs typeface="+mn-cs"/>
                        </a:rPr>
                        <a:t>        </a:t>
                      </a:r>
                      <a:r>
                        <a:rPr lang="en-US" sz="2000" b="0" i="0" kern="1200" dirty="0">
                          <a:solidFill>
                            <a:schemeClr val="tx1"/>
                          </a:solidFill>
                          <a:effectLst/>
                          <a:latin typeface="+mn-lt"/>
                          <a:ea typeface="+mn-ea"/>
                          <a:cs typeface="+mn-cs"/>
                        </a:rPr>
                        <a:t>AIMNet2 by default, ANI1x/ANI-2x or any custom MLIP in </a:t>
                      </a:r>
                      <a:r>
                        <a:rPr lang="en-US" sz="2000" b="0" i="0" kern="1200" dirty="0" err="1">
                          <a:solidFill>
                            <a:schemeClr val="tx1"/>
                          </a:solidFill>
                          <a:effectLst/>
                          <a:latin typeface="+mn-lt"/>
                          <a:ea typeface="+mn-ea"/>
                          <a:cs typeface="+mn-cs"/>
                        </a:rPr>
                        <a:t>PyTorch</a:t>
                      </a:r>
                      <a:endParaRPr lang="en-US" sz="2000" dirty="0">
                        <a:solidFill>
                          <a:schemeClr val="tx1"/>
                        </a:solidFill>
                        <a:effectLst/>
                      </a:endParaRPr>
                    </a:p>
                  </a:txBody>
                  <a:tcPr marL="50800" marR="50800" marT="25400" marB="25400" anchor="ctr">
                    <a:lnL w="3175" cap="flat" cmpd="sng" algn="ctr">
                      <a:solidFill>
                        <a:srgbClr val="E1E4E5"/>
                      </a:solidFill>
                      <a:prstDash val="solid"/>
                      <a:round/>
                      <a:headEnd type="none" w="med" len="med"/>
                      <a:tailEnd type="none" w="med" len="med"/>
                    </a:lnL>
                    <a:lnR w="3175" cap="flat" cmpd="sng" algn="ctr">
                      <a:solidFill>
                        <a:srgbClr val="E1E4E5"/>
                      </a:solidFill>
                      <a:prstDash val="solid"/>
                      <a:round/>
                      <a:headEnd type="none" w="med" len="med"/>
                      <a:tailEnd type="none" w="med" len="med"/>
                    </a:lnR>
                    <a:lnT w="3175" cap="flat" cmpd="sng" algn="ctr">
                      <a:solidFill>
                        <a:srgbClr val="E1E4E5"/>
                      </a:solidFill>
                      <a:prstDash val="solid"/>
                      <a:round/>
                      <a:headEnd type="none" w="med" len="med"/>
                      <a:tailEnd type="none" w="med" len="med"/>
                    </a:lnT>
                    <a:lnB w="317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318270935"/>
                  </a:ext>
                </a:extLst>
              </a:tr>
              <a:tr h="0">
                <a:tc>
                  <a:txBody>
                    <a:bodyPr/>
                    <a:lstStyle/>
                    <a:p>
                      <a:pPr fontAlgn="ctr">
                        <a:buNone/>
                      </a:pPr>
                      <a:endParaRPr lang="en-US" sz="2000" dirty="0">
                        <a:effectLst/>
                      </a:endParaRPr>
                    </a:p>
                  </a:txBody>
                  <a:tcPr marL="50800" marR="50800" marT="25400" marB="25400" anchor="ctr">
                    <a:lnL w="3175" cap="flat" cmpd="sng" algn="ctr">
                      <a:solidFill>
                        <a:srgbClr val="E1E4E5"/>
                      </a:solidFill>
                      <a:prstDash val="solid"/>
                      <a:round/>
                      <a:headEnd type="none" w="med" len="med"/>
                      <a:tailEnd type="none" w="med" len="med"/>
                    </a:lnL>
                    <a:lnR w="3175" cap="flat" cmpd="sng" algn="ctr">
                      <a:solidFill>
                        <a:srgbClr val="E1E4E5"/>
                      </a:solidFill>
                      <a:prstDash val="solid"/>
                      <a:round/>
                      <a:headEnd type="none" w="med" len="med"/>
                      <a:tailEnd type="none" w="med" len="med"/>
                    </a:lnR>
                    <a:lnT w="3175" cap="flat" cmpd="sng" algn="ctr">
                      <a:solidFill>
                        <a:srgbClr val="E1E4E5"/>
                      </a:solidFill>
                      <a:prstDash val="solid"/>
                      <a:round/>
                      <a:headEnd type="none" w="med" len="med"/>
                      <a:tailEnd type="none" w="med" len="med"/>
                    </a:lnT>
                    <a:lnB w="317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1567195215"/>
                  </a:ext>
                </a:extLst>
              </a:tr>
              <a:tr h="0">
                <a:tc>
                  <a:txBody>
                    <a:bodyPr/>
                    <a:lstStyle/>
                    <a:p>
                      <a:pPr fontAlgn="ctr">
                        <a:buNone/>
                      </a:pPr>
                      <a:r>
                        <a:rPr lang="en-US" sz="2000" dirty="0">
                          <a:effectLst/>
                        </a:rPr>
                        <a:t>…</a:t>
                      </a:r>
                    </a:p>
                  </a:txBody>
                  <a:tcPr marL="50800" marR="50800" marT="25400" marB="25400" anchor="ctr">
                    <a:lnL w="3175" cap="flat" cmpd="sng" algn="ctr">
                      <a:solidFill>
                        <a:srgbClr val="E1E4E5"/>
                      </a:solidFill>
                      <a:prstDash val="solid"/>
                      <a:round/>
                      <a:headEnd type="none" w="med" len="med"/>
                      <a:tailEnd type="none" w="med" len="med"/>
                    </a:lnL>
                    <a:lnR w="3175" cap="flat" cmpd="sng" algn="ctr">
                      <a:solidFill>
                        <a:srgbClr val="E1E4E5"/>
                      </a:solidFill>
                      <a:prstDash val="solid"/>
                      <a:round/>
                      <a:headEnd type="none" w="med" len="med"/>
                      <a:tailEnd type="none" w="med" len="med"/>
                    </a:lnR>
                    <a:lnT w="3175" cap="flat" cmpd="sng" algn="ctr">
                      <a:solidFill>
                        <a:srgbClr val="E1E4E5"/>
                      </a:solidFill>
                      <a:prstDash val="solid"/>
                      <a:round/>
                      <a:headEnd type="none" w="med" len="med"/>
                      <a:tailEnd type="none" w="med" len="med"/>
                    </a:lnT>
                    <a:lnB w="3175" cap="flat" cmpd="sng" algn="ctr">
                      <a:solidFill>
                        <a:srgbClr val="E1E4E5"/>
                      </a:solidFill>
                      <a:prstDash val="solid"/>
                      <a:round/>
                      <a:headEnd type="none" w="med" len="med"/>
                      <a:tailEnd type="none" w="med" len="med"/>
                    </a:lnB>
                    <a:solidFill>
                      <a:srgbClr val="FCFCFC"/>
                    </a:solidFill>
                  </a:tcPr>
                </a:tc>
                <a:extLst>
                  <a:ext uri="{0D108BD9-81ED-4DB2-BD59-A6C34878D82A}">
                    <a16:rowId xmlns:a16="http://schemas.microsoft.com/office/drawing/2014/main" val="2297871363"/>
                  </a:ext>
                </a:extLst>
              </a:tr>
            </a:tbl>
          </a:graphicData>
        </a:graphic>
      </p:graphicFrame>
    </p:spTree>
    <p:extLst>
      <p:ext uri="{BB962C8B-B14F-4D97-AF65-F5344CB8AC3E}">
        <p14:creationId xmlns:p14="http://schemas.microsoft.com/office/powerpoint/2010/main" val="3886991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96AFC-1FAC-7241-B7C6-68AD4C2A72CA}"/>
              </a:ext>
            </a:extLst>
          </p:cNvPr>
          <p:cNvSpPr>
            <a:spLocks noGrp="1"/>
          </p:cNvSpPr>
          <p:nvPr>
            <p:ph type="title"/>
          </p:nvPr>
        </p:nvSpPr>
        <p:spPr>
          <a:xfrm>
            <a:off x="183776" y="139820"/>
            <a:ext cx="10972800" cy="812800"/>
          </a:xfrm>
        </p:spPr>
        <p:txBody>
          <a:bodyPr/>
          <a:lstStyle/>
          <a:p>
            <a:r>
              <a:rPr lang="en-US" sz="3733" dirty="0"/>
              <a:t>An example from scratch: Gibbs free energy of tautomerization reactions</a:t>
            </a:r>
          </a:p>
        </p:txBody>
      </p:sp>
      <p:pic>
        <p:nvPicPr>
          <p:cNvPr id="4" name="Picture 3" descr="Chart, scatter chart&#10;&#10;Description automatically generated">
            <a:extLst>
              <a:ext uri="{FF2B5EF4-FFF2-40B4-BE49-F238E27FC236}">
                <a16:creationId xmlns:a16="http://schemas.microsoft.com/office/drawing/2014/main" id="{97C5C96A-0891-19FE-E6F4-41F8EB6B6F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244600"/>
            <a:ext cx="6705600" cy="5029200"/>
          </a:xfrm>
          <a:prstGeom prst="rect">
            <a:avLst/>
          </a:prstGeom>
        </p:spPr>
      </p:pic>
      <p:sp>
        <p:nvSpPr>
          <p:cNvPr id="5" name="TextBox 4">
            <a:extLst>
              <a:ext uri="{FF2B5EF4-FFF2-40B4-BE49-F238E27FC236}">
                <a16:creationId xmlns:a16="http://schemas.microsoft.com/office/drawing/2014/main" id="{9E90CAB4-3E27-1799-7BD1-88F02EAAADD9}"/>
              </a:ext>
            </a:extLst>
          </p:cNvPr>
          <p:cNvSpPr txBox="1"/>
          <p:nvPr/>
        </p:nvSpPr>
        <p:spPr>
          <a:xfrm>
            <a:off x="6807200" y="1828561"/>
            <a:ext cx="5283200" cy="3046988"/>
          </a:xfrm>
          <a:prstGeom prst="rect">
            <a:avLst/>
          </a:prstGeom>
          <a:noFill/>
        </p:spPr>
        <p:txBody>
          <a:bodyPr wrap="square" rtlCol="0">
            <a:spAutoFit/>
          </a:bodyPr>
          <a:lstStyle/>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81 SMILES pairs</a:t>
            </a:r>
          </a:p>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Obtain 3D structure with Auto3D</a:t>
            </a:r>
          </a:p>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Calculate Gibbs free energies with ANI-2xt and B97-3c, respectively.</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D58A5BB-D1B1-0565-8D3A-CC1BB4853770}"/>
                  </a:ext>
                </a:extLst>
              </p:cNvPr>
              <p:cNvSpPr/>
              <p:nvPr/>
            </p:nvSpPr>
            <p:spPr>
              <a:xfrm>
                <a:off x="6400800" y="4931283"/>
                <a:ext cx="6096000" cy="498983"/>
              </a:xfrm>
              <a:prstGeom prst="rect">
                <a:avLst/>
              </a:prstGeom>
            </p:spPr>
            <p:txBody>
              <a:bodyPr>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Sup>
                        <m:sSubSupPr>
                          <m:ctrlPr>
                            <a:rPr kumimoji="0" lang="en-US" sz="2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𝐺</m:t>
                          </m:r>
                        </m:e>
                        <m:sub>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𝑡𝑎𝑢𝑡</m:t>
                          </m:r>
                        </m:sub>
                        <m:sup>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𝑔𝑎𝑠</m:t>
                          </m:r>
                        </m:sup>
                      </m:sSubSup>
                      <m:r>
                        <a:rPr kumimoji="0" lang="en-US" sz="2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Sup>
                        <m:sSubSupPr>
                          <m:ctrlPr>
                            <a:rPr kumimoji="0" lang="en-US" sz="2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bSup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𝐸</m:t>
                          </m:r>
                        </m:e>
                        <m:sub>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𝑡𝑎𝑢𝑡</m:t>
                          </m:r>
                        </m:sub>
                        <m:sup>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𝑒𝑙</m:t>
                          </m:r>
                        </m:sup>
                      </m:sSubSup>
                      <m:r>
                        <a:rPr kumimoji="0" lang="en-US" sz="2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𝐸</m:t>
                      </m:r>
                      <m:d>
                        <m:dPr>
                          <m:ctrlPr>
                            <a:rPr kumimoji="0" lang="en-US" sz="2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𝑍𝑃𝐸</m:t>
                          </m:r>
                        </m:e>
                      </m:d>
                      <m:r>
                        <a:rPr kumimoji="0" lang="en-US" sz="2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2400" b="0" i="1" u="none" strike="noStrike" kern="1200" cap="none" spc="0" normalizeH="0" baseline="0" noProof="0">
                              <a:ln>
                                <a:noFill/>
                              </a:ln>
                              <a:solidFill>
                                <a:srgbClr val="836967"/>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𝐸</m:t>
                          </m:r>
                        </m:e>
                        <m:sup>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𝑡</m:t>
                          </m:r>
                        </m:sup>
                      </m:sSup>
                      <m:r>
                        <a:rPr kumimoji="0" lang="en-US" sz="2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𝑇</m:t>
                      </m:r>
                      <m:r>
                        <a:rPr kumimoji="0" lang="en-US" sz="2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𝑆</m:t>
                      </m:r>
                    </m:oMath>
                  </m:oMathPara>
                </a14:m>
                <a:endParaRPr kumimoji="0" lang="en-US" sz="24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endParaRPr>
              </a:p>
            </p:txBody>
          </p:sp>
        </mc:Choice>
        <mc:Fallback xmlns="">
          <p:sp>
            <p:nvSpPr>
              <p:cNvPr id="6" name="Rectangle 5">
                <a:extLst>
                  <a:ext uri="{FF2B5EF4-FFF2-40B4-BE49-F238E27FC236}">
                    <a16:creationId xmlns:a16="http://schemas.microsoft.com/office/drawing/2014/main" id="{BD58A5BB-D1B1-0565-8D3A-CC1BB4853770}"/>
                  </a:ext>
                </a:extLst>
              </p:cNvPr>
              <p:cNvSpPr>
                <a:spLocks noRot="1" noChangeAspect="1" noMove="1" noResize="1" noEditPoints="1" noAdjustHandles="1" noChangeArrowheads="1" noChangeShapeType="1" noTextEdit="1"/>
              </p:cNvSpPr>
              <p:nvPr/>
            </p:nvSpPr>
            <p:spPr>
              <a:xfrm>
                <a:off x="6400800" y="4931283"/>
                <a:ext cx="6096000" cy="498983"/>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257E9BF-4453-E537-F79E-5F0CD66BF361}"/>
              </a:ext>
            </a:extLst>
          </p:cNvPr>
          <p:cNvSpPr txBox="1"/>
          <p:nvPr/>
        </p:nvSpPr>
        <p:spPr>
          <a:xfrm>
            <a:off x="1516343" y="1905001"/>
            <a:ext cx="2886111" cy="913199"/>
          </a:xfrm>
          <a:prstGeom prst="rect">
            <a:avLst/>
          </a:prstGeom>
          <a:noFill/>
        </p:spPr>
        <p:txBody>
          <a:bodyPr wrap="none" rtlCol="0">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R</a:t>
            </a:r>
            <a:r>
              <a:rPr kumimoji="0" lang="en-US" sz="2667" b="0" i="0" u="none" strike="noStrike" kern="1200" cap="none" spc="0" normalizeH="0" baseline="30000" noProof="0" dirty="0">
                <a:ln>
                  <a:noFill/>
                </a:ln>
                <a:solidFill>
                  <a:srgbClr val="000000"/>
                </a:solidFill>
                <a:effectLst/>
                <a:uLnTx/>
                <a:uFillTx/>
                <a:latin typeface="45 Helvetica Light" charset="0"/>
                <a:ea typeface="ＭＳ Ｐゴシック" charset="-128"/>
                <a:cs typeface="+mn-cs"/>
              </a:rPr>
              <a:t>2</a:t>
            </a:r>
            <a:r>
              <a:rPr kumimoji="0" lang="en-US" sz="26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 0.95</a:t>
            </a:r>
          </a:p>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sz="26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MAE: 1.48 kcal/mol</a:t>
            </a:r>
          </a:p>
        </p:txBody>
      </p:sp>
      <p:sp>
        <p:nvSpPr>
          <p:cNvPr id="2" name="Rectangle 1">
            <a:extLst>
              <a:ext uri="{FF2B5EF4-FFF2-40B4-BE49-F238E27FC236}">
                <a16:creationId xmlns:a16="http://schemas.microsoft.com/office/drawing/2014/main" id="{F666C82F-9581-15EA-FF41-24C0A688F610}"/>
              </a:ext>
            </a:extLst>
          </p:cNvPr>
          <p:cNvSpPr/>
          <p:nvPr/>
        </p:nvSpPr>
        <p:spPr>
          <a:xfrm>
            <a:off x="-101600" y="6477001"/>
            <a:ext cx="9144000" cy="379656"/>
          </a:xfrm>
          <a:prstGeom prst="rect">
            <a:avLst/>
          </a:prstGeom>
        </p:spPr>
        <p:txBody>
          <a:bodyPr wrap="square">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sz="18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Liu, Z.; Zubatiuk, T.; </a:t>
            </a:r>
            <a:r>
              <a:rPr kumimoji="0" lang="en-US" sz="1867" b="0" i="0" u="none" strike="noStrike" kern="1200" cap="none" spc="0" normalizeH="0" baseline="0" noProof="0" dirty="0" err="1">
                <a:ln>
                  <a:noFill/>
                </a:ln>
                <a:solidFill>
                  <a:srgbClr val="000000"/>
                </a:solidFill>
                <a:effectLst/>
                <a:uLnTx/>
                <a:uFillTx/>
                <a:latin typeface="45 Helvetica Light" charset="0"/>
                <a:ea typeface="ＭＳ Ｐゴシック" charset="-128"/>
                <a:cs typeface="+mn-cs"/>
              </a:rPr>
              <a:t>Roitberg</a:t>
            </a:r>
            <a:r>
              <a:rPr kumimoji="0" lang="en-US" sz="18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 A.; Isayev, O.  </a:t>
            </a:r>
            <a:r>
              <a:rPr kumimoji="0" lang="en-US" sz="1867" b="0" i="1" u="none" strike="noStrike" kern="1200" cap="none" spc="0" normalizeH="0" baseline="0" noProof="0" dirty="0">
                <a:ln>
                  <a:noFill/>
                </a:ln>
                <a:solidFill>
                  <a:srgbClr val="000000"/>
                </a:solidFill>
                <a:effectLst/>
                <a:uLnTx/>
                <a:uFillTx/>
                <a:latin typeface="45 Helvetica Light" charset="0"/>
                <a:ea typeface="ＭＳ Ｐゴシック" charset="-128"/>
                <a:cs typeface="+mn-cs"/>
              </a:rPr>
              <a:t>J. Chem. Info. Model.</a:t>
            </a:r>
            <a:r>
              <a:rPr kumimoji="0" lang="en-US" sz="18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 </a:t>
            </a:r>
            <a:r>
              <a:rPr kumimoji="0" lang="en-US" sz="1867" b="1"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2022</a:t>
            </a:r>
            <a:r>
              <a:rPr kumimoji="0" lang="en-US" sz="18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 </a:t>
            </a:r>
            <a:r>
              <a:rPr kumimoji="0" lang="en-US" sz="1867" b="0" i="1" u="none" strike="noStrike" kern="1200" cap="none" spc="0" normalizeH="0" baseline="0" noProof="0" dirty="0">
                <a:ln>
                  <a:noFill/>
                </a:ln>
                <a:solidFill>
                  <a:srgbClr val="000000"/>
                </a:solidFill>
                <a:effectLst/>
                <a:uLnTx/>
                <a:uFillTx/>
                <a:latin typeface="45 Helvetica Light" charset="0"/>
                <a:ea typeface="ＭＳ Ｐゴシック" charset="-128"/>
                <a:cs typeface="+mn-cs"/>
              </a:rPr>
              <a:t>62(22)</a:t>
            </a:r>
            <a:r>
              <a:rPr kumimoji="0" lang="en-US" sz="1867"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 5373</a:t>
            </a:r>
          </a:p>
        </p:txBody>
      </p:sp>
    </p:spTree>
    <p:extLst>
      <p:ext uri="{BB962C8B-B14F-4D97-AF65-F5344CB8AC3E}">
        <p14:creationId xmlns:p14="http://schemas.microsoft.com/office/powerpoint/2010/main" val="250517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3EFC0-DE3D-2093-81B8-D26A490195BF}"/>
              </a:ext>
            </a:extLst>
          </p:cNvPr>
          <p:cNvSpPr>
            <a:spLocks noGrp="1"/>
          </p:cNvSpPr>
          <p:nvPr>
            <p:ph type="title"/>
          </p:nvPr>
        </p:nvSpPr>
        <p:spPr/>
        <p:txBody>
          <a:bodyPr/>
          <a:lstStyle/>
          <a:p>
            <a:r>
              <a:rPr lang="en-US" dirty="0"/>
              <a:t>Current user base</a:t>
            </a:r>
          </a:p>
        </p:txBody>
      </p:sp>
      <p:sp>
        <p:nvSpPr>
          <p:cNvPr id="3" name="TextBox 2">
            <a:extLst>
              <a:ext uri="{FF2B5EF4-FFF2-40B4-BE49-F238E27FC236}">
                <a16:creationId xmlns:a16="http://schemas.microsoft.com/office/drawing/2014/main" id="{8FC4646F-56A5-C114-9E4A-543659CFFFCB}"/>
              </a:ext>
            </a:extLst>
          </p:cNvPr>
          <p:cNvSpPr txBox="1"/>
          <p:nvPr/>
        </p:nvSpPr>
        <p:spPr>
          <a:xfrm>
            <a:off x="711201" y="1295400"/>
            <a:ext cx="5283200" cy="2554545"/>
          </a:xfrm>
          <a:prstGeom prst="rect">
            <a:avLst/>
          </a:prstGeom>
          <a:noFill/>
        </p:spPr>
        <p:txBody>
          <a:bodyPr wrap="square" rtlCol="0">
            <a:spAutoFit/>
          </a:bodyPr>
          <a:lstStyle/>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Academic labs</a:t>
            </a:r>
          </a:p>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Big pharmaceutical companies</a:t>
            </a:r>
          </a:p>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Chemical Industry</a:t>
            </a:r>
          </a:p>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Drug discovery startups</a:t>
            </a:r>
          </a:p>
        </p:txBody>
      </p:sp>
      <p:sp>
        <p:nvSpPr>
          <p:cNvPr id="4" name="TextBox 3">
            <a:extLst>
              <a:ext uri="{FF2B5EF4-FFF2-40B4-BE49-F238E27FC236}">
                <a16:creationId xmlns:a16="http://schemas.microsoft.com/office/drawing/2014/main" id="{CA755171-F217-B5EC-034A-8A2A6CCE9F94}"/>
              </a:ext>
            </a:extLst>
          </p:cNvPr>
          <p:cNvSpPr txBox="1"/>
          <p:nvPr/>
        </p:nvSpPr>
        <p:spPr>
          <a:xfrm>
            <a:off x="711201" y="5165804"/>
            <a:ext cx="10619968" cy="1077218"/>
          </a:xfrm>
          <a:prstGeom prst="rect">
            <a:avLst/>
          </a:prstGeom>
          <a:noFill/>
        </p:spPr>
        <p:txBody>
          <a:bodyPr wrap="square" rtlCol="0">
            <a:spAutoFit/>
          </a:bodyPr>
          <a:lstStyle/>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Installation: pip install Auto3D</a:t>
            </a:r>
          </a:p>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hlinkClick r:id="rId3"/>
              </a:rPr>
              <a:t>https://github.com/isayevlab/Auto3D_pkg</a:t>
            </a:r>
            <a:endPar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endParaRPr>
          </a:p>
        </p:txBody>
      </p:sp>
      <p:pic>
        <p:nvPicPr>
          <p:cNvPr id="6" name="Picture 5" descr="A picture containing text, screenshot, graphic design, flyer&#10;&#10;Description automatically generated">
            <a:extLst>
              <a:ext uri="{FF2B5EF4-FFF2-40B4-BE49-F238E27FC236}">
                <a16:creationId xmlns:a16="http://schemas.microsoft.com/office/drawing/2014/main" id="{FC366A12-7F40-9EFF-2B72-E7D7352C293F}"/>
              </a:ext>
            </a:extLst>
          </p:cNvPr>
          <p:cNvPicPr>
            <a:picLocks noChangeAspect="1"/>
          </p:cNvPicPr>
          <p:nvPr/>
        </p:nvPicPr>
        <p:blipFill>
          <a:blip r:embed="rId4"/>
          <a:stretch>
            <a:fillRect/>
          </a:stretch>
        </p:blipFill>
        <p:spPr>
          <a:xfrm>
            <a:off x="7416800" y="482600"/>
            <a:ext cx="3666955" cy="4876800"/>
          </a:xfrm>
          <a:prstGeom prst="rect">
            <a:avLst/>
          </a:prstGeom>
        </p:spPr>
      </p:pic>
    </p:spTree>
    <p:extLst>
      <p:ext uri="{BB962C8B-B14F-4D97-AF65-F5344CB8AC3E}">
        <p14:creationId xmlns:p14="http://schemas.microsoft.com/office/powerpoint/2010/main" val="1879056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EFD04-32C6-3679-34D8-8FF2406A6994}"/>
              </a:ext>
            </a:extLst>
          </p:cNvPr>
          <p:cNvSpPr>
            <a:spLocks noGrp="1"/>
          </p:cNvSpPr>
          <p:nvPr>
            <p:ph type="title"/>
          </p:nvPr>
        </p:nvSpPr>
        <p:spPr/>
        <p:txBody>
          <a:bodyPr/>
          <a:lstStyle/>
          <a:p>
            <a:r>
              <a:rPr lang="en-US" dirty="0"/>
              <a:t>Roadmap: Auto3D 2025 and beyond</a:t>
            </a:r>
          </a:p>
        </p:txBody>
      </p:sp>
      <p:sp>
        <p:nvSpPr>
          <p:cNvPr id="3" name="Content Placeholder 2">
            <a:extLst>
              <a:ext uri="{FF2B5EF4-FFF2-40B4-BE49-F238E27FC236}">
                <a16:creationId xmlns:a16="http://schemas.microsoft.com/office/drawing/2014/main" id="{65900641-6D50-D3D6-B119-86CF8CDD7E87}"/>
              </a:ext>
            </a:extLst>
          </p:cNvPr>
          <p:cNvSpPr>
            <a:spLocks noGrp="1"/>
          </p:cNvSpPr>
          <p:nvPr>
            <p:ph sz="quarter" idx="10"/>
          </p:nvPr>
        </p:nvSpPr>
        <p:spPr/>
        <p:txBody>
          <a:bodyPr/>
          <a:lstStyle/>
          <a:p>
            <a:endParaRPr lang="en-US" sz="2000" dirty="0"/>
          </a:p>
          <a:p>
            <a:r>
              <a:rPr lang="en-US" sz="2000" dirty="0"/>
              <a:t>Speedups and tweaks – at least 10x performance improvement with clever batching etc.</a:t>
            </a:r>
          </a:p>
          <a:p>
            <a:endParaRPr lang="en-US" sz="2000" dirty="0"/>
          </a:p>
          <a:p>
            <a:r>
              <a:rPr lang="en-US" sz="2000" dirty="0"/>
              <a:t>New AIMNet2 models with continuum solvent  CPCM/COSMO</a:t>
            </a:r>
          </a:p>
          <a:p>
            <a:endParaRPr lang="en-US" sz="2000" dirty="0"/>
          </a:p>
          <a:p>
            <a:r>
              <a:rPr lang="en-US" sz="2000" dirty="0" err="1"/>
              <a:t>pKa</a:t>
            </a:r>
            <a:r>
              <a:rPr lang="en-US" sz="2000" dirty="0"/>
              <a:t> and protonation functionality either with ML or AIMNet2 </a:t>
            </a:r>
          </a:p>
          <a:p>
            <a:endParaRPr lang="en-US" sz="2000" dirty="0"/>
          </a:p>
          <a:p>
            <a:r>
              <a:rPr lang="en-US" sz="2000" dirty="0"/>
              <a:t>Fully generative low energy conformer generation without explicit enumeration!</a:t>
            </a:r>
          </a:p>
        </p:txBody>
      </p:sp>
    </p:spTree>
    <p:extLst>
      <p:ext uri="{BB962C8B-B14F-4D97-AF65-F5344CB8AC3E}">
        <p14:creationId xmlns:p14="http://schemas.microsoft.com/office/powerpoint/2010/main" val="1378933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diagram of a flowchart&#10;&#10;Description automatically generated with low confidence">
            <a:extLst>
              <a:ext uri="{FF2B5EF4-FFF2-40B4-BE49-F238E27FC236}">
                <a16:creationId xmlns:a16="http://schemas.microsoft.com/office/drawing/2014/main" id="{2322C404-B597-B32B-2A07-B1CA3474F7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4350" y="1016801"/>
            <a:ext cx="7104250" cy="5097502"/>
          </a:xfrm>
          <a:prstGeom prst="rect">
            <a:avLst/>
          </a:prstGeom>
        </p:spPr>
      </p:pic>
      <p:sp>
        <p:nvSpPr>
          <p:cNvPr id="2" name="Title 1">
            <a:extLst>
              <a:ext uri="{FF2B5EF4-FFF2-40B4-BE49-F238E27FC236}">
                <a16:creationId xmlns:a16="http://schemas.microsoft.com/office/drawing/2014/main" id="{B98DD1CD-EFD9-B723-8177-56A36DA774AE}"/>
              </a:ext>
            </a:extLst>
          </p:cNvPr>
          <p:cNvSpPr>
            <a:spLocks noGrp="1"/>
          </p:cNvSpPr>
          <p:nvPr>
            <p:ph type="title"/>
          </p:nvPr>
        </p:nvSpPr>
        <p:spPr>
          <a:xfrm>
            <a:off x="828675" y="0"/>
            <a:ext cx="10515600" cy="1325563"/>
          </a:xfrm>
        </p:spPr>
        <p:txBody>
          <a:bodyPr/>
          <a:lstStyle/>
          <a:p>
            <a:r>
              <a:rPr lang="en-US" dirty="0"/>
              <a:t>2024: AIMNet2 </a:t>
            </a:r>
          </a:p>
        </p:txBody>
      </p:sp>
      <p:sp>
        <p:nvSpPr>
          <p:cNvPr id="5" name="TextBox 4">
            <a:extLst>
              <a:ext uri="{FF2B5EF4-FFF2-40B4-BE49-F238E27FC236}">
                <a16:creationId xmlns:a16="http://schemas.microsoft.com/office/drawing/2014/main" id="{E9F3DEF0-803C-4A3B-C11C-7B2CE2385D55}"/>
              </a:ext>
            </a:extLst>
          </p:cNvPr>
          <p:cNvSpPr txBox="1"/>
          <p:nvPr/>
        </p:nvSpPr>
        <p:spPr>
          <a:xfrm>
            <a:off x="4991311" y="292258"/>
            <a:ext cx="738087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800" b="0" i="0" u="none" strike="noStrike" kern="1200" cap="none" spc="0" normalizeH="0" baseline="0" noProof="0" dirty="0">
                <a:ln>
                  <a:noFill/>
                </a:ln>
                <a:solidFill>
                  <a:prstClr val="black"/>
                </a:solidFill>
                <a:effectLst/>
                <a:uLnTx/>
                <a:uFillTx/>
                <a:latin typeface="Calibri" panose="020F0502020204030204"/>
                <a:ea typeface="+mn-ea"/>
                <a:cs typeface="+mn-cs"/>
              </a:rPr>
              <a:t>The 2nd Generation Atoms-in-Molecules Model</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Google Shape;1756;p44">
            <a:extLst>
              <a:ext uri="{FF2B5EF4-FFF2-40B4-BE49-F238E27FC236}">
                <a16:creationId xmlns:a16="http://schemas.microsoft.com/office/drawing/2014/main" id="{1BBC17FB-9103-7A20-19F1-E68032C6FA3D}"/>
              </a:ext>
            </a:extLst>
          </p:cNvPr>
          <p:cNvSpPr txBox="1"/>
          <p:nvPr/>
        </p:nvSpPr>
        <p:spPr>
          <a:xfrm>
            <a:off x="-325193" y="6114303"/>
            <a:ext cx="12580800" cy="730481"/>
          </a:xfrm>
          <a:prstGeom prst="rect">
            <a:avLst/>
          </a:prstGeom>
          <a:noFill/>
          <a:ln>
            <a:noFill/>
          </a:ln>
        </p:spPr>
        <p:txBody>
          <a:bodyPr spcFirstLastPara="1" wrap="square" lIns="121900" tIns="121900" rIns="121900" bIns="121900" anchor="t" anchorCtr="0">
            <a:spAutoFit/>
          </a:bodyPr>
          <a:lstStyle/>
          <a:p>
            <a:pPr marL="101595" marR="0" lvl="0" indent="0" algn="ctr" defTabSz="914400" rtl="0" eaLnBrk="1" fontAlgn="auto" latinLnBrk="0" hangingPunct="1">
              <a:lnSpc>
                <a:spcPct val="115000"/>
              </a:lnSpc>
              <a:spcBef>
                <a:spcPts val="1200"/>
              </a:spcBef>
              <a:spcAft>
                <a:spcPts val="0"/>
              </a:spcAft>
              <a:buClr>
                <a:srgbClr val="000000"/>
              </a:buClr>
              <a:buSzPts val="1867"/>
              <a:buFontTx/>
              <a:buNone/>
              <a:tabLst/>
              <a:defRPr/>
            </a:pPr>
            <a:r>
              <a:rPr kumimoji="0" lang="en-US" sz="1867" b="1" i="0" u="sng" strike="noStrike" kern="1200" cap="none" spc="0" normalizeH="0" baseline="0" noProof="0" dirty="0">
                <a:ln>
                  <a:noFill/>
                </a:ln>
                <a:solidFill>
                  <a:srgbClr val="000000"/>
                </a:solidFill>
                <a:effectLst/>
                <a:uLnTx/>
                <a:uFillTx/>
                <a:latin typeface="Arial"/>
                <a:ea typeface="Arial"/>
                <a:cs typeface="Arial"/>
                <a:sym typeface="Arial"/>
              </a:rPr>
              <a:t>Pre-trained Models and Calculators Available</a:t>
            </a:r>
            <a:r>
              <a:rPr kumimoji="0" lang="en-US" sz="1867"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867" b="0" i="0" u="sng" strike="noStrike" kern="1200" cap="none" spc="0" normalizeH="0" baseline="0" noProof="0" dirty="0">
                <a:ln>
                  <a:noFill/>
                </a:ln>
                <a:solidFill>
                  <a:srgbClr val="0097A7"/>
                </a:solidFill>
                <a:effectLst/>
                <a:uLnTx/>
                <a:uFillTx/>
                <a:latin typeface="Arial"/>
                <a:ea typeface="Arial"/>
                <a:cs typeface="Arial"/>
                <a:sym typeface="Arial"/>
                <a:hlinkClick r:id="rId3">
                  <a:extLst>
                    <a:ext uri="{A12FA001-AC4F-418D-AE19-62706E023703}">
                      <ahyp:hlinkClr xmlns:ahyp="http://schemas.microsoft.com/office/drawing/2018/hyperlinkcolor" val="tx"/>
                    </a:ext>
                  </a:extLst>
                </a:hlinkClick>
              </a:rPr>
              <a:t>https://github.com/isayevlab/aimnetcentral</a:t>
            </a:r>
            <a:endParaRPr kumimoji="0" sz="1867" b="0" i="0" u="none" strike="noStrike" kern="1200" cap="none" spc="0" normalizeH="0" baseline="0" noProof="0" dirty="0">
              <a:ln>
                <a:noFill/>
              </a:ln>
              <a:solidFill>
                <a:srgbClr val="000000"/>
              </a:solidFill>
              <a:effectLst/>
              <a:uLnTx/>
              <a:uFill>
                <a:noFill/>
              </a:uFill>
              <a:latin typeface="Arial"/>
              <a:ea typeface="Arial"/>
              <a:cs typeface="Arial"/>
              <a:sym typeface="Arial"/>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43036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9"/>
          <p:cNvSpPr txBox="1">
            <a:spLocks noGrp="1"/>
          </p:cNvSpPr>
          <p:nvPr>
            <p:ph type="title"/>
          </p:nvPr>
        </p:nvSpPr>
        <p:spPr>
          <a:xfrm>
            <a:off x="771667" y="92333"/>
            <a:ext cx="10810800" cy="812800"/>
          </a:xfrm>
          <a:prstGeom prst="rect">
            <a:avLst/>
          </a:prstGeom>
        </p:spPr>
        <p:txBody>
          <a:bodyPr spcFirstLastPara="1" wrap="square" lIns="121900" tIns="60933" rIns="121900" bIns="60933" anchor="t" anchorCtr="0">
            <a:normAutofit/>
          </a:bodyPr>
          <a:lstStyle/>
          <a:p>
            <a:pPr algn="ctr"/>
            <a:r>
              <a:rPr lang="en" dirty="0"/>
              <a:t>The 2nd Generation Atoms-in-Molecules ML Potential</a:t>
            </a:r>
            <a:endParaRPr dirty="0"/>
          </a:p>
        </p:txBody>
      </p:sp>
      <p:sp>
        <p:nvSpPr>
          <p:cNvPr id="166" name="Google Shape;166;p39"/>
          <p:cNvSpPr txBox="1"/>
          <p:nvPr/>
        </p:nvSpPr>
        <p:spPr>
          <a:xfrm>
            <a:off x="1211800" y="749001"/>
            <a:ext cx="9768400" cy="1048580"/>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15000"/>
              </a:lnSpc>
              <a:spcBef>
                <a:spcPts val="0"/>
              </a:spcBef>
              <a:spcAft>
                <a:spcPts val="0"/>
              </a:spcAft>
              <a:buClr>
                <a:srgbClr val="000000"/>
              </a:buClr>
              <a:buSzTx/>
              <a:buFontTx/>
              <a:buNone/>
              <a:tabLst/>
              <a:defRPr/>
            </a:pPr>
            <a:r>
              <a:rPr kumimoji="0" lang="en" sz="2267" b="0" i="0" u="none" strike="noStrike" kern="0" cap="none" spc="0" normalizeH="0" baseline="0" noProof="0">
                <a:ln>
                  <a:noFill/>
                </a:ln>
                <a:solidFill>
                  <a:srgbClr val="000000"/>
                </a:solidFill>
                <a:effectLst/>
                <a:uLnTx/>
                <a:uFillTx/>
                <a:latin typeface="Arial"/>
                <a:ea typeface="+mn-ea"/>
                <a:cs typeface="Arial"/>
                <a:sym typeface="Arial"/>
              </a:rPr>
              <a:t>AIMNet2 is generalized potential with chemical space coverage of </a:t>
            </a:r>
            <a:r>
              <a:rPr kumimoji="0" lang="en" sz="2267" b="1" i="0" u="sng" strike="noStrike" kern="0" cap="none" spc="0" normalizeH="0" baseline="0" noProof="0">
                <a:ln>
                  <a:noFill/>
                </a:ln>
                <a:solidFill>
                  <a:srgbClr val="000000"/>
                </a:solidFill>
                <a:effectLst/>
                <a:uLnTx/>
                <a:uFillTx/>
                <a:latin typeface="Arial"/>
                <a:ea typeface="+mn-ea"/>
                <a:cs typeface="Arial"/>
                <a:sym typeface="Arial"/>
              </a:rPr>
              <a:t>common non-metal and halogen elements with ~hybrid DFT accuracy</a:t>
            </a:r>
            <a:endParaRPr kumimoji="0" sz="2267" b="1" i="0" u="sng" strike="noStrike" kern="0" cap="none" spc="0" normalizeH="0" baseline="0" noProof="0">
              <a:ln>
                <a:noFill/>
              </a:ln>
              <a:solidFill>
                <a:srgbClr val="000000"/>
              </a:solidFill>
              <a:effectLst/>
              <a:uLnTx/>
              <a:uFillTx/>
              <a:latin typeface="Arial"/>
              <a:ea typeface="+mn-ea"/>
              <a:cs typeface="Arial"/>
              <a:sym typeface="Arial"/>
            </a:endParaRPr>
          </a:p>
        </p:txBody>
      </p:sp>
      <p:pic>
        <p:nvPicPr>
          <p:cNvPr id="167" name="Google Shape;167;p39"/>
          <p:cNvPicPr preferRelativeResize="0"/>
          <p:nvPr/>
        </p:nvPicPr>
        <p:blipFill>
          <a:blip r:embed="rId3">
            <a:alphaModFix/>
          </a:blip>
          <a:stretch>
            <a:fillRect/>
          </a:stretch>
        </p:blipFill>
        <p:spPr>
          <a:xfrm>
            <a:off x="539055" y="1915440"/>
            <a:ext cx="3063567" cy="3907768"/>
          </a:xfrm>
          <a:prstGeom prst="rect">
            <a:avLst/>
          </a:prstGeom>
          <a:noFill/>
          <a:ln>
            <a:noFill/>
          </a:ln>
        </p:spPr>
      </p:pic>
      <p:pic>
        <p:nvPicPr>
          <p:cNvPr id="168" name="Google Shape;168;p39"/>
          <p:cNvPicPr preferRelativeResize="0"/>
          <p:nvPr/>
        </p:nvPicPr>
        <p:blipFill>
          <a:blip r:embed="rId4">
            <a:alphaModFix/>
          </a:blip>
          <a:stretch>
            <a:fillRect/>
          </a:stretch>
        </p:blipFill>
        <p:spPr>
          <a:xfrm>
            <a:off x="4223418" y="1911234"/>
            <a:ext cx="3532324" cy="3428875"/>
          </a:xfrm>
          <a:prstGeom prst="rect">
            <a:avLst/>
          </a:prstGeom>
          <a:noFill/>
          <a:ln>
            <a:noFill/>
          </a:ln>
        </p:spPr>
      </p:pic>
      <p:pic>
        <p:nvPicPr>
          <p:cNvPr id="169" name="Google Shape;169;p39"/>
          <p:cNvPicPr preferRelativeResize="0"/>
          <p:nvPr/>
        </p:nvPicPr>
        <p:blipFill>
          <a:blip r:embed="rId5">
            <a:alphaModFix/>
          </a:blip>
          <a:stretch>
            <a:fillRect/>
          </a:stretch>
        </p:blipFill>
        <p:spPr>
          <a:xfrm>
            <a:off x="9023766" y="1969441"/>
            <a:ext cx="2629179" cy="3418768"/>
          </a:xfrm>
          <a:prstGeom prst="rect">
            <a:avLst/>
          </a:prstGeom>
          <a:noFill/>
          <a:ln>
            <a:noFill/>
          </a:ln>
        </p:spPr>
      </p:pic>
      <p:sp>
        <p:nvSpPr>
          <p:cNvPr id="171" name="Google Shape;171;p39"/>
          <p:cNvSpPr txBox="1"/>
          <p:nvPr/>
        </p:nvSpPr>
        <p:spPr>
          <a:xfrm>
            <a:off x="-1169284" y="5457968"/>
            <a:ext cx="12580800" cy="730481"/>
          </a:xfrm>
          <a:prstGeom prst="rect">
            <a:avLst/>
          </a:prstGeom>
          <a:noFill/>
          <a:ln>
            <a:noFill/>
          </a:ln>
        </p:spPr>
        <p:txBody>
          <a:bodyPr spcFirstLastPara="1" wrap="square" lIns="121900" tIns="121900" rIns="121900" bIns="121900" anchor="t" anchorCtr="0">
            <a:spAutoFit/>
          </a:bodyPr>
          <a:lstStyle/>
          <a:p>
            <a:pPr marL="101597" marR="0" lvl="0" indent="0" algn="ctr" defTabSz="1219170" rtl="0" eaLnBrk="1" fontAlgn="auto" latinLnBrk="0" hangingPunct="1">
              <a:lnSpc>
                <a:spcPct val="115000"/>
              </a:lnSpc>
              <a:spcBef>
                <a:spcPts val="1200"/>
              </a:spcBef>
              <a:spcAft>
                <a:spcPts val="0"/>
              </a:spcAft>
              <a:buClr>
                <a:srgbClr val="000000"/>
              </a:buClr>
              <a:buSzTx/>
              <a:buFontTx/>
              <a:buNone/>
              <a:tabLst/>
              <a:defRPr/>
            </a:pPr>
            <a:r>
              <a:rPr kumimoji="0" lang="en" sz="1867" b="1" i="0" u="sng" strike="noStrike" kern="0" cap="none" spc="0" normalizeH="0" baseline="0" noProof="0" dirty="0">
                <a:ln>
                  <a:noFill/>
                </a:ln>
                <a:solidFill>
                  <a:srgbClr val="000000"/>
                </a:solidFill>
                <a:effectLst/>
                <a:uLnTx/>
                <a:uFillTx/>
                <a:latin typeface="Arial"/>
                <a:ea typeface="+mn-ea"/>
                <a:cs typeface="Arial"/>
                <a:sym typeface="Arial"/>
              </a:rPr>
              <a:t>Pre-trained Models and Calculators Available</a:t>
            </a:r>
            <a:r>
              <a:rPr kumimoji="0" lang="en" sz="1867"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 sz="1867" b="0" i="0" u="sng" strike="noStrike" kern="0" cap="none" spc="0" normalizeH="0" baseline="0" noProof="0" dirty="0">
                <a:ln>
                  <a:noFill/>
                </a:ln>
                <a:solidFill>
                  <a:srgbClr val="0097A7"/>
                </a:solidFill>
                <a:effectLst/>
                <a:uLnTx/>
                <a:uFillTx/>
                <a:latin typeface="Arial"/>
                <a:ea typeface="+mn-ea"/>
                <a:cs typeface="Arial"/>
                <a:sym typeface="Arial"/>
              </a:rPr>
              <a:t>https://github.com/isayevlab/aimnetcentral</a:t>
            </a:r>
            <a:r>
              <a:rPr kumimoji="0" lang="en" sz="1867" b="0" i="0" u="none" strike="noStrike" kern="0" cap="none" spc="0" normalizeH="0" baseline="0" noProof="0" dirty="0">
                <a:ln>
                  <a:noFill/>
                </a:ln>
                <a:solidFill>
                  <a:srgbClr val="000000"/>
                </a:solidFill>
                <a:effectLst/>
                <a:uLnTx/>
                <a:uFillTx/>
                <a:latin typeface="Arial"/>
                <a:ea typeface="+mn-ea"/>
                <a:cs typeface="Arial"/>
                <a:sym typeface="Arial"/>
              </a:rPr>
              <a:t> </a:t>
            </a:r>
            <a:endParaRPr kumimoji="0" sz="1867" b="0" i="0" u="none" strike="noStrike" kern="0" cap="none" spc="0" normalizeH="0" baseline="0" noProof="0" dirty="0">
              <a:ln>
                <a:noFill/>
              </a:ln>
              <a:solidFill>
                <a:srgbClr val="000000"/>
              </a:solidFill>
              <a:effectLst/>
              <a:uLnTx/>
              <a:uFill>
                <a:noFill/>
              </a:uFill>
              <a:latin typeface="Arial"/>
              <a:ea typeface="+mn-ea"/>
              <a:cs typeface="Arial"/>
              <a:sym typeface="Arial"/>
              <a:hlinkClick r:id="rId6"/>
            </a:endParaRPr>
          </a:p>
        </p:txBody>
      </p:sp>
      <p:sp>
        <p:nvSpPr>
          <p:cNvPr id="2" name="TextBox 1">
            <a:extLst>
              <a:ext uri="{FF2B5EF4-FFF2-40B4-BE49-F238E27FC236}">
                <a16:creationId xmlns:a16="http://schemas.microsoft.com/office/drawing/2014/main" id="{E38C54C6-133F-D388-08B7-EADBDD2DA8E6}"/>
              </a:ext>
            </a:extLst>
          </p:cNvPr>
          <p:cNvSpPr txBox="1"/>
          <p:nvPr/>
        </p:nvSpPr>
        <p:spPr>
          <a:xfrm>
            <a:off x="333991" y="6258208"/>
            <a:ext cx="1080506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Anstine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D,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Zubatyuk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 Isayev O. AIMNet2: A Neural Network Potential to Meet your Neutral, Charged, Organic, and Elemental-Organic Needs. </a:t>
            </a:r>
            <a:r>
              <a:rPr kumimoji="0" lang="en-US" sz="1600" b="0" i="1" u="none" strike="noStrike" kern="1200" cap="none" spc="0" normalizeH="0" baseline="0" noProof="0" dirty="0" err="1">
                <a:ln>
                  <a:noFill/>
                </a:ln>
                <a:solidFill>
                  <a:prstClr val="black"/>
                </a:solidFill>
                <a:effectLst/>
                <a:uLnTx/>
                <a:uFillTx/>
                <a:latin typeface="Calibri" panose="020F0502020204030204"/>
                <a:ea typeface="+mn-ea"/>
                <a:cs typeface="+mn-cs"/>
              </a:rPr>
              <a:t>ChemRxiv</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2023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DOI: 10.26434/chemrxiv-2023-296ch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7"/>
        <p:cNvGrpSpPr/>
        <p:nvPr/>
      </p:nvGrpSpPr>
      <p:grpSpPr>
        <a:xfrm>
          <a:off x="0" y="0"/>
          <a:ext cx="0" cy="0"/>
          <a:chOff x="0" y="0"/>
          <a:chExt cx="0" cy="0"/>
        </a:xfrm>
      </p:grpSpPr>
      <p:sp>
        <p:nvSpPr>
          <p:cNvPr id="1908" name="Google Shape;1908;p47"/>
          <p:cNvSpPr txBox="1"/>
          <p:nvPr/>
        </p:nvSpPr>
        <p:spPr>
          <a:xfrm>
            <a:off x="703440" y="168736"/>
            <a:ext cx="10515600" cy="531228"/>
          </a:xfrm>
          <a:prstGeom prst="rect">
            <a:avLst/>
          </a:prstGeom>
          <a:noFill/>
          <a:ln>
            <a:noFill/>
          </a:ln>
        </p:spPr>
        <p:txBody>
          <a:bodyPr spcFirstLastPara="1" wrap="square" lIns="91425" tIns="45700" rIns="91425" bIns="45700" anchor="ctr" anchorCtr="0">
            <a:normAutofit/>
          </a:bodyPr>
          <a:lstStyle/>
          <a:p>
            <a:pPr marL="0" marR="0" lvl="0" indent="0" algn="ctr" defTabSz="914400" rtl="0" eaLnBrk="1" fontAlgn="auto" latinLnBrk="0" hangingPunct="1">
              <a:lnSpc>
                <a:spcPct val="90000"/>
              </a:lnSpc>
              <a:spcBef>
                <a:spcPts val="0"/>
              </a:spcBef>
              <a:spcAft>
                <a:spcPts val="0"/>
              </a:spcAft>
              <a:buClr>
                <a:srgbClr val="000000"/>
              </a:buClr>
              <a:buSzPts val="3200"/>
              <a:buFont typeface="Calibri"/>
              <a:buNone/>
              <a:tabLst/>
              <a:defRPr/>
            </a:pPr>
            <a:r>
              <a:rPr kumimoji="0" lang="en-US" sz="3200" b="1"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rPr>
              <a:t>AIMNet2 computational efficiency</a:t>
            </a:r>
            <a:endParaRPr kumimoji="0"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16" name="Google Shape;1916;p47"/>
          <p:cNvSpPr txBox="1"/>
          <p:nvPr/>
        </p:nvSpPr>
        <p:spPr>
          <a:xfrm>
            <a:off x="6719643" y="1193738"/>
            <a:ext cx="4128052" cy="338514"/>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Calibri"/>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rPr>
              <a:t>Protein energy &amp; gradient evaluation</a:t>
            </a:r>
            <a:endParaRPr kumimoji="0"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917" name="Google Shape;1917;p47"/>
          <p:cNvSpPr txBox="1"/>
          <p:nvPr/>
        </p:nvSpPr>
        <p:spPr>
          <a:xfrm>
            <a:off x="6899099" y="5365865"/>
            <a:ext cx="4356090" cy="1323399"/>
          </a:xfrm>
          <a:prstGeom prst="rect">
            <a:avLst/>
          </a:prstGeom>
          <a:noFill/>
          <a:ln>
            <a:solidFill>
              <a:schemeClr val="tx1"/>
            </a:solid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rPr>
              <a:t>Benchmarks performed on a Nvidia H100 (80GB VRAM)</a:t>
            </a:r>
            <a:endParaRPr kumimoji="0"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rPr>
              <a:t>LBFGS optimizer in ASE has overhead of 4-5% beyond forces evaluation with AIMNet2.</a:t>
            </a:r>
            <a:endParaRPr kumimoji="0"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prstClr val="black"/>
              </a:buClr>
              <a:buSzPts val="1600"/>
              <a:buFont typeface="Calibri"/>
              <a:buNone/>
              <a:tabLst/>
              <a:defRPr/>
            </a:pPr>
            <a:endParaRPr kumimoji="0" sz="16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pic>
        <p:nvPicPr>
          <p:cNvPr id="1919" name="Google Shape;1919;p47" descr="A graph showing a number of data&#10;&#10;Description automatically generated with medium confidence"/>
          <p:cNvPicPr preferRelativeResize="0"/>
          <p:nvPr/>
        </p:nvPicPr>
        <p:blipFill rotWithShape="1">
          <a:blip r:embed="rId3">
            <a:alphaModFix/>
          </a:blip>
          <a:srcRect/>
          <a:stretch/>
        </p:blipFill>
        <p:spPr>
          <a:xfrm>
            <a:off x="6840439" y="1762735"/>
            <a:ext cx="4473409" cy="3603130"/>
          </a:xfrm>
          <a:prstGeom prst="rect">
            <a:avLst/>
          </a:prstGeom>
          <a:noFill/>
          <a:ln>
            <a:noFill/>
          </a:ln>
        </p:spPr>
      </p:pic>
      <p:sp>
        <p:nvSpPr>
          <p:cNvPr id="4" name="Google Shape;1909;p47">
            <a:extLst>
              <a:ext uri="{FF2B5EF4-FFF2-40B4-BE49-F238E27FC236}">
                <a16:creationId xmlns:a16="http://schemas.microsoft.com/office/drawing/2014/main" id="{3943538E-55FF-FBD9-4CC7-4563CC6E994D}"/>
              </a:ext>
            </a:extLst>
          </p:cNvPr>
          <p:cNvSpPr txBox="1"/>
          <p:nvPr/>
        </p:nvSpPr>
        <p:spPr>
          <a:xfrm>
            <a:off x="1189387" y="1179776"/>
            <a:ext cx="3728684" cy="584735"/>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r>
              <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rPr>
              <a:t>Single-point energy of macrocyclic peptide</a:t>
            </a:r>
            <a:endParaRPr kumimoji="0"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Google Shape;1917;p47">
            <a:extLst>
              <a:ext uri="{FF2B5EF4-FFF2-40B4-BE49-F238E27FC236}">
                <a16:creationId xmlns:a16="http://schemas.microsoft.com/office/drawing/2014/main" id="{D26E0790-C715-B508-B66B-5AF8C5648F36}"/>
              </a:ext>
            </a:extLst>
          </p:cNvPr>
          <p:cNvSpPr txBox="1"/>
          <p:nvPr/>
        </p:nvSpPr>
        <p:spPr>
          <a:xfrm>
            <a:off x="1189387" y="5758531"/>
            <a:ext cx="3524654" cy="830956"/>
          </a:xfrm>
          <a:prstGeom prst="rect">
            <a:avLst/>
          </a:prstGeom>
          <a:noFill/>
          <a:ln>
            <a:solidFill>
              <a:schemeClr val="tx1"/>
            </a:solid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600"/>
              <a:buFont typeface="Calibri"/>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rPr>
              <a:t>Benchmarks performed on Nvidia NVIDIA V100 GPUs (32 GB SMX2).</a:t>
            </a:r>
            <a:endParaRPr kumimoji="0"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prstClr val="black"/>
              </a:buClr>
              <a:buSzPts val="1600"/>
              <a:buFont typeface="Calibri"/>
              <a:buNone/>
              <a:tabLst/>
              <a:defRPr/>
            </a:pPr>
            <a:endParaRPr kumimoji="0" sz="1600" b="0" i="0" u="none" strike="noStrike" kern="1200" cap="none" spc="0" normalizeH="0" baseline="0" noProof="0" dirty="0">
              <a:ln>
                <a:noFill/>
              </a:ln>
              <a:solidFill>
                <a:srgbClr val="000000"/>
              </a:solidFill>
              <a:effectLst/>
              <a:uLnTx/>
              <a:uFillTx/>
              <a:latin typeface="Arial" panose="020B0604020202020204" pitchFamily="34" charset="0"/>
              <a:ea typeface="Calibri"/>
              <a:cs typeface="Arial" panose="020B0604020202020204" pitchFamily="34" charset="0"/>
              <a:sym typeface="Calibri"/>
            </a:endParaRPr>
          </a:p>
        </p:txBody>
      </p:sp>
      <p:pic>
        <p:nvPicPr>
          <p:cNvPr id="6" name="Picture 5" descr="A graph of different colored bars&#10;&#10;Description automatically generated">
            <a:extLst>
              <a:ext uri="{FF2B5EF4-FFF2-40B4-BE49-F238E27FC236}">
                <a16:creationId xmlns:a16="http://schemas.microsoft.com/office/drawing/2014/main" id="{8B9BA391-731B-2320-8459-2C1C1928FD3B}"/>
              </a:ext>
            </a:extLst>
          </p:cNvPr>
          <p:cNvPicPr>
            <a:picLocks noChangeAspect="1"/>
          </p:cNvPicPr>
          <p:nvPr/>
        </p:nvPicPr>
        <p:blipFill>
          <a:blip r:embed="rId4"/>
          <a:stretch>
            <a:fillRect/>
          </a:stretch>
        </p:blipFill>
        <p:spPr>
          <a:xfrm>
            <a:off x="703440" y="1862775"/>
            <a:ext cx="5022375" cy="37331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1"/>
          <p:cNvSpPr txBox="1">
            <a:spLocks noGrp="1"/>
          </p:cNvSpPr>
          <p:nvPr>
            <p:ph type="title"/>
          </p:nvPr>
        </p:nvSpPr>
        <p:spPr>
          <a:xfrm>
            <a:off x="1581000" y="92333"/>
            <a:ext cx="8860000" cy="812800"/>
          </a:xfrm>
          <a:prstGeom prst="rect">
            <a:avLst/>
          </a:prstGeom>
        </p:spPr>
        <p:txBody>
          <a:bodyPr spcFirstLastPara="1" wrap="square" lIns="121900" tIns="60933" rIns="121900" bIns="60933" anchor="t" anchorCtr="0">
            <a:normAutofit fontScale="90000"/>
          </a:bodyPr>
          <a:lstStyle/>
          <a:p>
            <a:pPr algn="ctr"/>
            <a:r>
              <a:rPr lang="en-US" dirty="0"/>
              <a:t>AIMNet2 Foundation Model: Enabling Diverse Application</a:t>
            </a:r>
          </a:p>
        </p:txBody>
      </p:sp>
      <p:pic>
        <p:nvPicPr>
          <p:cNvPr id="193" name="Google Shape;193;p41"/>
          <p:cNvPicPr preferRelativeResize="0"/>
          <p:nvPr/>
        </p:nvPicPr>
        <p:blipFill>
          <a:blip r:embed="rId3">
            <a:alphaModFix/>
          </a:blip>
          <a:stretch>
            <a:fillRect/>
          </a:stretch>
        </p:blipFill>
        <p:spPr>
          <a:xfrm>
            <a:off x="8440057" y="1426368"/>
            <a:ext cx="3267644" cy="2340833"/>
          </a:xfrm>
          <a:prstGeom prst="rect">
            <a:avLst/>
          </a:prstGeom>
          <a:noFill/>
          <a:ln>
            <a:noFill/>
          </a:ln>
        </p:spPr>
      </p:pic>
      <p:sp>
        <p:nvSpPr>
          <p:cNvPr id="194" name="Google Shape;194;p41"/>
          <p:cNvSpPr txBox="1"/>
          <p:nvPr/>
        </p:nvSpPr>
        <p:spPr>
          <a:xfrm>
            <a:off x="5735067" y="701933"/>
            <a:ext cx="6312400" cy="14924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1" u="none" strike="noStrike" kern="0" cap="none" spc="0" normalizeH="0" baseline="0" noProof="0">
                <a:ln>
                  <a:noFill/>
                </a:ln>
                <a:solidFill>
                  <a:srgbClr val="000000"/>
                </a:solidFill>
                <a:effectLst/>
                <a:uLnTx/>
                <a:uFillTx/>
                <a:latin typeface="Arial"/>
                <a:ea typeface="+mn-ea"/>
                <a:cs typeface="Arial"/>
                <a:sym typeface="Arial"/>
              </a:rPr>
              <a:t>Machine Learning / Molecular Mechanics Simulations</a:t>
            </a:r>
            <a:endParaRPr kumimoji="0" sz="2133" b="1" i="1"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195" name="Google Shape;195;p41"/>
          <p:cNvPicPr preferRelativeResize="0"/>
          <p:nvPr/>
        </p:nvPicPr>
        <p:blipFill>
          <a:blip r:embed="rId4">
            <a:alphaModFix/>
          </a:blip>
          <a:stretch>
            <a:fillRect/>
          </a:stretch>
        </p:blipFill>
        <p:spPr>
          <a:xfrm>
            <a:off x="6210233" y="1605644"/>
            <a:ext cx="2611035" cy="1829232"/>
          </a:xfrm>
          <a:prstGeom prst="rect">
            <a:avLst/>
          </a:prstGeom>
          <a:noFill/>
          <a:ln>
            <a:noFill/>
          </a:ln>
        </p:spPr>
      </p:pic>
      <p:sp>
        <p:nvSpPr>
          <p:cNvPr id="196" name="Google Shape;196;p41"/>
          <p:cNvSpPr txBox="1"/>
          <p:nvPr/>
        </p:nvSpPr>
        <p:spPr>
          <a:xfrm>
            <a:off x="-323500" y="701933"/>
            <a:ext cx="5935200" cy="14924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1" u="none" strike="noStrike" kern="0" cap="none" spc="0" normalizeH="0" baseline="0" noProof="0" dirty="0">
                <a:ln>
                  <a:noFill/>
                </a:ln>
                <a:solidFill>
                  <a:srgbClr val="000000"/>
                </a:solidFill>
                <a:effectLst/>
                <a:uLnTx/>
                <a:uFillTx/>
                <a:latin typeface="Arial"/>
                <a:ea typeface="+mn-ea"/>
                <a:cs typeface="Arial"/>
                <a:sym typeface="Arial"/>
              </a:rPr>
              <a:t>AIMNet2-COSMO-SAC/ RS</a:t>
            </a:r>
            <a:endParaRPr kumimoji="0" sz="2133" b="1" i="1" u="none" strike="noStrike" kern="0" cap="none" spc="0" normalizeH="0" baseline="0" noProof="0" dirty="0">
              <a:ln>
                <a:noFill/>
              </a:ln>
              <a:solidFill>
                <a:srgbClr val="000000"/>
              </a:solidFill>
              <a:effectLst/>
              <a:uLnTx/>
              <a:uFillTx/>
              <a:latin typeface="Arial"/>
              <a:ea typeface="+mn-ea"/>
              <a:cs typeface="Arial"/>
              <a:sym typeface="Arial"/>
            </a:endParaRPr>
          </a:p>
        </p:txBody>
      </p:sp>
      <p:pic>
        <p:nvPicPr>
          <p:cNvPr id="197" name="Google Shape;197;p41"/>
          <p:cNvPicPr preferRelativeResize="0"/>
          <p:nvPr/>
        </p:nvPicPr>
        <p:blipFill rotWithShape="1">
          <a:blip r:embed="rId5">
            <a:alphaModFix/>
          </a:blip>
          <a:srcRect t="4933"/>
          <a:stretch/>
        </p:blipFill>
        <p:spPr>
          <a:xfrm>
            <a:off x="846718" y="1199700"/>
            <a:ext cx="3594759" cy="2340835"/>
          </a:xfrm>
          <a:prstGeom prst="rect">
            <a:avLst/>
          </a:prstGeom>
          <a:noFill/>
          <a:ln>
            <a:noFill/>
          </a:ln>
        </p:spPr>
      </p:pic>
      <p:sp>
        <p:nvSpPr>
          <p:cNvPr id="198" name="Google Shape;198;p41"/>
          <p:cNvSpPr txBox="1"/>
          <p:nvPr/>
        </p:nvSpPr>
        <p:spPr>
          <a:xfrm>
            <a:off x="-323500" y="3835100"/>
            <a:ext cx="5935200" cy="581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1" u="none" strike="noStrike" kern="0" cap="none" spc="0" normalizeH="0" baseline="0" noProof="0" dirty="0">
                <a:ln>
                  <a:noFill/>
                </a:ln>
                <a:solidFill>
                  <a:srgbClr val="000000"/>
                </a:solidFill>
                <a:effectLst/>
                <a:uLnTx/>
                <a:uFillTx/>
                <a:latin typeface="Arial"/>
                <a:ea typeface="+mn-ea"/>
                <a:cs typeface="Arial"/>
                <a:sym typeface="Arial"/>
              </a:rPr>
              <a:t>Pd Catalyzed Reactions</a:t>
            </a:r>
            <a:endParaRPr kumimoji="0" sz="2133" b="1" i="1"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99" name="Google Shape;199;p41"/>
          <p:cNvSpPr txBox="1"/>
          <p:nvPr/>
        </p:nvSpPr>
        <p:spPr>
          <a:xfrm>
            <a:off x="5923667" y="3813967"/>
            <a:ext cx="5935200" cy="581200"/>
          </a:xfrm>
          <a:prstGeom prst="rect">
            <a:avLst/>
          </a:prstGeom>
          <a:noFill/>
          <a:ln>
            <a:noFill/>
          </a:ln>
        </p:spPr>
        <p:txBody>
          <a:bodyPr spcFirstLastPara="1" wrap="square" lIns="121900" tIns="121900" rIns="121900" bIns="121900" anchor="t"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133" b="1" i="1" u="none" strike="noStrike" kern="0" cap="none" spc="0" normalizeH="0" baseline="0" noProof="0">
                <a:ln>
                  <a:noFill/>
                </a:ln>
                <a:solidFill>
                  <a:srgbClr val="000000"/>
                </a:solidFill>
                <a:effectLst/>
                <a:uLnTx/>
                <a:uFillTx/>
                <a:latin typeface="Arial"/>
                <a:ea typeface="+mn-ea"/>
                <a:cs typeface="Arial"/>
                <a:sym typeface="Arial"/>
              </a:rPr>
              <a:t>Generative Modeling</a:t>
            </a:r>
            <a:endParaRPr kumimoji="0" sz="2133" b="1" i="1"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200" name="Google Shape;200;p41"/>
          <p:cNvPicPr preferRelativeResize="0"/>
          <p:nvPr/>
        </p:nvPicPr>
        <p:blipFill rotWithShape="1">
          <a:blip r:embed="rId6">
            <a:alphaModFix/>
          </a:blip>
          <a:srcRect t="4871" b="9202"/>
          <a:stretch/>
        </p:blipFill>
        <p:spPr>
          <a:xfrm>
            <a:off x="393934" y="4430301"/>
            <a:ext cx="4500333" cy="2259233"/>
          </a:xfrm>
          <a:prstGeom prst="rect">
            <a:avLst/>
          </a:prstGeom>
          <a:noFill/>
          <a:ln>
            <a:noFill/>
          </a:ln>
        </p:spPr>
      </p:pic>
      <p:pic>
        <p:nvPicPr>
          <p:cNvPr id="201" name="Google Shape;201;p41"/>
          <p:cNvPicPr preferRelativeResize="0"/>
          <p:nvPr/>
        </p:nvPicPr>
        <p:blipFill>
          <a:blip r:embed="rId7">
            <a:alphaModFix/>
          </a:blip>
          <a:stretch>
            <a:fillRect/>
          </a:stretch>
        </p:blipFill>
        <p:spPr>
          <a:xfrm>
            <a:off x="6927300" y="4314700"/>
            <a:ext cx="3927933" cy="2621544"/>
          </a:xfrm>
          <a:prstGeom prst="rect">
            <a:avLst/>
          </a:prstGeom>
          <a:noFill/>
          <a:ln>
            <a:noFill/>
          </a:ln>
        </p:spPr>
      </p:pic>
      <p:cxnSp>
        <p:nvCxnSpPr>
          <p:cNvPr id="202" name="Google Shape;202;p41"/>
          <p:cNvCxnSpPr/>
          <p:nvPr/>
        </p:nvCxnSpPr>
        <p:spPr>
          <a:xfrm>
            <a:off x="5618867" y="905133"/>
            <a:ext cx="0" cy="5784000"/>
          </a:xfrm>
          <a:prstGeom prst="straightConnector1">
            <a:avLst/>
          </a:prstGeom>
          <a:noFill/>
          <a:ln w="38100" cap="flat" cmpd="sng">
            <a:solidFill>
              <a:schemeClr val="dk2"/>
            </a:solidFill>
            <a:prstDash val="dot"/>
            <a:round/>
            <a:headEnd type="none" w="med" len="med"/>
            <a:tailEnd type="none" w="med" len="med"/>
          </a:ln>
        </p:spPr>
      </p:cxnSp>
      <p:cxnSp>
        <p:nvCxnSpPr>
          <p:cNvPr id="203" name="Google Shape;203;p41"/>
          <p:cNvCxnSpPr/>
          <p:nvPr/>
        </p:nvCxnSpPr>
        <p:spPr>
          <a:xfrm rot="10800000">
            <a:off x="151800" y="3783600"/>
            <a:ext cx="11792800" cy="0"/>
          </a:xfrm>
          <a:prstGeom prst="straightConnector1">
            <a:avLst/>
          </a:prstGeom>
          <a:noFill/>
          <a:ln w="38100" cap="flat" cmpd="sng">
            <a:solidFill>
              <a:schemeClr val="dk2"/>
            </a:solidFill>
            <a:prstDash val="dot"/>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pic>
        <p:nvPicPr>
          <p:cNvPr id="1165" name="Google Shape;1165;p2"/>
          <p:cNvPicPr preferRelativeResize="0"/>
          <p:nvPr/>
        </p:nvPicPr>
        <p:blipFill rotWithShape="1">
          <a:blip r:embed="rId3">
            <a:alphaModFix/>
          </a:blip>
          <a:srcRect/>
          <a:stretch/>
        </p:blipFill>
        <p:spPr>
          <a:xfrm>
            <a:off x="9015123" y="3628814"/>
            <a:ext cx="3043506" cy="1375665"/>
          </a:xfrm>
          <a:prstGeom prst="rect">
            <a:avLst/>
          </a:prstGeom>
          <a:noFill/>
          <a:ln>
            <a:noFill/>
          </a:ln>
        </p:spPr>
      </p:pic>
      <p:pic>
        <p:nvPicPr>
          <p:cNvPr id="1166" name="Google Shape;1166;p2" descr="https://www.xsede.org/image/image_gallery?uuid=c0ae4cfa-fa0e-4546-8b02-3305bf2a99cc&amp;groupId=10157&amp;t=1369258426990"/>
          <p:cNvPicPr preferRelativeResize="0"/>
          <p:nvPr/>
        </p:nvPicPr>
        <p:blipFill rotWithShape="1">
          <a:blip r:embed="rId4">
            <a:alphaModFix/>
          </a:blip>
          <a:srcRect/>
          <a:stretch/>
        </p:blipFill>
        <p:spPr>
          <a:xfrm>
            <a:off x="127071" y="5939487"/>
            <a:ext cx="2046088" cy="774732"/>
          </a:xfrm>
          <a:prstGeom prst="rect">
            <a:avLst/>
          </a:prstGeom>
          <a:noFill/>
          <a:ln>
            <a:noFill/>
          </a:ln>
        </p:spPr>
      </p:pic>
      <p:pic>
        <p:nvPicPr>
          <p:cNvPr id="1167" name="Google Shape;1167;p2" descr="http://chtc.cs.wisc.edu/images/osg.png"/>
          <p:cNvPicPr preferRelativeResize="0"/>
          <p:nvPr/>
        </p:nvPicPr>
        <p:blipFill rotWithShape="1">
          <a:blip r:embed="rId5">
            <a:alphaModFix/>
          </a:blip>
          <a:srcRect/>
          <a:stretch/>
        </p:blipFill>
        <p:spPr>
          <a:xfrm>
            <a:off x="5379731" y="5571562"/>
            <a:ext cx="1227057" cy="1227058"/>
          </a:xfrm>
          <a:prstGeom prst="rect">
            <a:avLst/>
          </a:prstGeom>
          <a:noFill/>
          <a:ln>
            <a:noFill/>
          </a:ln>
        </p:spPr>
      </p:pic>
      <p:pic>
        <p:nvPicPr>
          <p:cNvPr id="1168" name="Google Shape;1168;p2"/>
          <p:cNvPicPr preferRelativeResize="0"/>
          <p:nvPr/>
        </p:nvPicPr>
        <p:blipFill rotWithShape="1">
          <a:blip r:embed="rId6">
            <a:alphaModFix/>
          </a:blip>
          <a:srcRect/>
          <a:stretch/>
        </p:blipFill>
        <p:spPr>
          <a:xfrm>
            <a:off x="7504307" y="5371529"/>
            <a:ext cx="1651000" cy="1231900"/>
          </a:xfrm>
          <a:prstGeom prst="rect">
            <a:avLst/>
          </a:prstGeom>
          <a:noFill/>
          <a:ln>
            <a:noFill/>
          </a:ln>
        </p:spPr>
      </p:pic>
      <p:pic>
        <p:nvPicPr>
          <p:cNvPr id="1169" name="Google Shape;1169;p2" descr="https://www.nsf.gov/images/logos/NSF_4-Color_bitmap_Logo.png"/>
          <p:cNvPicPr preferRelativeResize="0"/>
          <p:nvPr/>
        </p:nvPicPr>
        <p:blipFill rotWithShape="1">
          <a:blip r:embed="rId7">
            <a:alphaModFix/>
          </a:blip>
          <a:srcRect/>
          <a:stretch/>
        </p:blipFill>
        <p:spPr>
          <a:xfrm>
            <a:off x="2438219" y="4431757"/>
            <a:ext cx="1972562" cy="1982870"/>
          </a:xfrm>
          <a:prstGeom prst="rect">
            <a:avLst/>
          </a:prstGeom>
          <a:noFill/>
          <a:ln>
            <a:noFill/>
          </a:ln>
        </p:spPr>
      </p:pic>
      <p:sp>
        <p:nvSpPr>
          <p:cNvPr id="1170" name="Google Shape;1170;p2"/>
          <p:cNvSpPr/>
          <p:nvPr/>
        </p:nvSpPr>
        <p:spPr>
          <a:xfrm>
            <a:off x="2689840" y="6414627"/>
            <a:ext cx="164660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imes New Roman"/>
              <a:buNone/>
            </a:pPr>
            <a:r>
              <a:rPr lang="en-US" sz="1800" b="0" i="0" u="none" strike="noStrike" cap="none" dirty="0">
                <a:solidFill>
                  <a:srgbClr val="000000"/>
                </a:solidFill>
                <a:latin typeface="Arial" panose="020B0604020202020204" pitchFamily="34" charset="0"/>
                <a:ea typeface="Times New Roman"/>
                <a:cs typeface="Arial" panose="020B0604020202020204" pitchFamily="34" charset="0"/>
                <a:sym typeface="Times New Roman"/>
              </a:rPr>
              <a:t>CHE-2154447  </a:t>
            </a:r>
            <a:endParaRPr sz="1800" b="0" i="0" u="none" strike="noStrike" cap="none" dirty="0">
              <a:solidFill>
                <a:srgbClr val="000000"/>
              </a:solidFill>
              <a:latin typeface="Arial" panose="020B0604020202020204" pitchFamily="34" charset="0"/>
              <a:ea typeface="Times New Roman"/>
              <a:cs typeface="Arial" panose="020B0604020202020204" pitchFamily="34" charset="0"/>
              <a:sym typeface="Times New Roman"/>
            </a:endParaRPr>
          </a:p>
        </p:txBody>
      </p:sp>
      <p:sp>
        <p:nvSpPr>
          <p:cNvPr id="1171" name="Google Shape;1171;p2"/>
          <p:cNvSpPr txBox="1"/>
          <p:nvPr/>
        </p:nvSpPr>
        <p:spPr>
          <a:xfrm>
            <a:off x="127578" y="3658599"/>
            <a:ext cx="171870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Times New Roman"/>
              <a:buNone/>
            </a:pPr>
            <a:r>
              <a:rPr lang="en-US" sz="2800" b="0" i="0" u="none" strike="noStrike" cap="none" dirty="0">
                <a:solidFill>
                  <a:srgbClr val="000000"/>
                </a:solidFill>
                <a:latin typeface="Arial" panose="020B0604020202020204" pitchFamily="34" charset="0"/>
                <a:ea typeface="Times New Roman"/>
                <a:cs typeface="Arial" panose="020B0604020202020204" pitchFamily="34" charset="0"/>
                <a:sym typeface="Times New Roman"/>
              </a:rPr>
              <a:t>Funding:</a:t>
            </a:r>
            <a:endParaRPr dirty="0">
              <a:latin typeface="Arial" panose="020B0604020202020204" pitchFamily="34" charset="0"/>
              <a:cs typeface="Arial" panose="020B0604020202020204" pitchFamily="34" charset="0"/>
            </a:endParaRPr>
          </a:p>
        </p:txBody>
      </p:sp>
      <p:pic>
        <p:nvPicPr>
          <p:cNvPr id="1172" name="Google Shape;1172;p2" descr="Related image"/>
          <p:cNvPicPr preferRelativeResize="0"/>
          <p:nvPr/>
        </p:nvPicPr>
        <p:blipFill rotWithShape="1">
          <a:blip r:embed="rId8">
            <a:alphaModFix/>
          </a:blip>
          <a:srcRect/>
          <a:stretch/>
        </p:blipFill>
        <p:spPr>
          <a:xfrm>
            <a:off x="0" y="-9904"/>
            <a:ext cx="2227666" cy="2227666"/>
          </a:xfrm>
          <a:prstGeom prst="rect">
            <a:avLst/>
          </a:prstGeom>
          <a:noFill/>
          <a:ln>
            <a:noFill/>
          </a:ln>
        </p:spPr>
      </p:pic>
      <p:sp>
        <p:nvSpPr>
          <p:cNvPr id="1173" name="Google Shape;1173;p2"/>
          <p:cNvSpPr/>
          <p:nvPr/>
        </p:nvSpPr>
        <p:spPr>
          <a:xfrm>
            <a:off x="7104166" y="4028402"/>
            <a:ext cx="1967205"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Times New Roman"/>
              <a:buNone/>
            </a:pPr>
            <a:r>
              <a:rPr lang="en-US" sz="1800" b="0" i="0" u="none" strike="noStrike" cap="none" dirty="0">
                <a:solidFill>
                  <a:srgbClr val="000000"/>
                </a:solidFill>
                <a:latin typeface="Arial" panose="020B0604020202020204" pitchFamily="34" charset="0"/>
                <a:ea typeface="Times New Roman"/>
                <a:cs typeface="Arial" panose="020B0604020202020204" pitchFamily="34" charset="0"/>
                <a:sym typeface="Times New Roman"/>
              </a:rPr>
              <a:t>ONR MURI</a:t>
            </a:r>
            <a:endParaRPr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Clr>
                <a:srgbClr val="000000"/>
              </a:buClr>
              <a:buSzPts val="1800"/>
              <a:buFont typeface="Times New Roman"/>
              <a:buNone/>
            </a:pPr>
            <a:r>
              <a:rPr lang="en-US" sz="1800" b="0" i="0" u="none" strike="noStrike" cap="none" dirty="0">
                <a:solidFill>
                  <a:srgbClr val="000000"/>
                </a:solidFill>
                <a:latin typeface="Arial" panose="020B0604020202020204" pitchFamily="34" charset="0"/>
                <a:ea typeface="Times New Roman"/>
                <a:cs typeface="Arial" panose="020B0604020202020204" pitchFamily="34" charset="0"/>
                <a:sym typeface="Times New Roman"/>
              </a:rPr>
              <a:t>N00014-21-1-2476</a:t>
            </a:r>
            <a:endParaRPr dirty="0">
              <a:latin typeface="Arial" panose="020B0604020202020204" pitchFamily="34" charset="0"/>
              <a:cs typeface="Arial" panose="020B0604020202020204" pitchFamily="34" charset="0"/>
            </a:endParaRPr>
          </a:p>
        </p:txBody>
      </p:sp>
      <p:pic>
        <p:nvPicPr>
          <p:cNvPr id="1174" name="Google Shape;1174;p2" descr="Image result for basf logo"/>
          <p:cNvPicPr preferRelativeResize="0"/>
          <p:nvPr/>
        </p:nvPicPr>
        <p:blipFill rotWithShape="1">
          <a:blip r:embed="rId9">
            <a:alphaModFix/>
          </a:blip>
          <a:srcRect l="-340" t="22760" r="339" b="24856"/>
          <a:stretch/>
        </p:blipFill>
        <p:spPr>
          <a:xfrm>
            <a:off x="59746" y="4316647"/>
            <a:ext cx="1914399" cy="1002851"/>
          </a:xfrm>
          <a:prstGeom prst="rect">
            <a:avLst/>
          </a:prstGeom>
          <a:noFill/>
          <a:ln>
            <a:noFill/>
          </a:ln>
        </p:spPr>
      </p:pic>
      <p:pic>
        <p:nvPicPr>
          <p:cNvPr id="1177" name="Google Shape;1177;p2" descr="NSF Center for Computer Assisted Synthesis · GitHub"/>
          <p:cNvPicPr preferRelativeResize="0"/>
          <p:nvPr/>
        </p:nvPicPr>
        <p:blipFill rotWithShape="1">
          <a:blip r:embed="rId10">
            <a:alphaModFix/>
          </a:blip>
          <a:srcRect/>
          <a:stretch/>
        </p:blipFill>
        <p:spPr>
          <a:xfrm>
            <a:off x="4549177" y="3620574"/>
            <a:ext cx="3093645" cy="3093645"/>
          </a:xfrm>
          <a:prstGeom prst="rect">
            <a:avLst/>
          </a:prstGeom>
          <a:noFill/>
          <a:ln>
            <a:noFill/>
          </a:ln>
        </p:spPr>
      </p:pic>
      <p:sp>
        <p:nvSpPr>
          <p:cNvPr id="1182" name="Google Shape;1182;p2"/>
          <p:cNvSpPr/>
          <p:nvPr/>
        </p:nvSpPr>
        <p:spPr>
          <a:xfrm>
            <a:off x="4948170" y="4284113"/>
            <a:ext cx="229565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Times New Roman"/>
              <a:buNone/>
            </a:pPr>
            <a:r>
              <a:rPr lang="en-US" sz="2000" b="1" i="0" u="none" strike="noStrike" cap="none" dirty="0">
                <a:solidFill>
                  <a:srgbClr val="000000"/>
                </a:solidFill>
                <a:latin typeface="Arial" panose="020B0604020202020204" pitchFamily="34" charset="0"/>
                <a:ea typeface="Times New Roman"/>
                <a:cs typeface="Arial" panose="020B0604020202020204" pitchFamily="34" charset="0"/>
                <a:sym typeface="Times New Roman"/>
              </a:rPr>
              <a:t>NSF CCI C-CAS</a:t>
            </a:r>
            <a:endParaRPr sz="2000" b="1" i="0" u="none" strike="noStrike" cap="none" dirty="0">
              <a:solidFill>
                <a:srgbClr val="000000"/>
              </a:solidFill>
              <a:latin typeface="Arial" panose="020B0604020202020204" pitchFamily="34" charset="0"/>
              <a:ea typeface="Times New Roman"/>
              <a:cs typeface="Arial" panose="020B0604020202020204" pitchFamily="34" charset="0"/>
              <a:sym typeface="Times New Roman"/>
            </a:endParaRPr>
          </a:p>
        </p:txBody>
      </p:sp>
      <p:sp>
        <p:nvSpPr>
          <p:cNvPr id="2" name="TextBox 1">
            <a:extLst>
              <a:ext uri="{FF2B5EF4-FFF2-40B4-BE49-F238E27FC236}">
                <a16:creationId xmlns:a16="http://schemas.microsoft.com/office/drawing/2014/main" id="{A3EE557A-D789-F13F-1B5A-863A6BDAA78E}"/>
              </a:ext>
            </a:extLst>
          </p:cNvPr>
          <p:cNvSpPr txBox="1"/>
          <p:nvPr/>
        </p:nvSpPr>
        <p:spPr>
          <a:xfrm>
            <a:off x="2438219" y="0"/>
            <a:ext cx="2924453" cy="401648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7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Postdocs: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i="0"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Dylan Anstine</a:t>
            </a:r>
          </a:p>
          <a:p>
            <a:pPr algn="ctr">
              <a:defRPr/>
            </a:pPr>
            <a:r>
              <a:rPr kumimoji="0" lang="en-US" sz="1700" i="0" u="none" strike="noStrike" kern="1200" cap="none" spc="0" normalizeH="0" baseline="0" noProof="0" dirty="0" err="1">
                <a:ln>
                  <a:noFill/>
                </a:ln>
                <a:solidFill>
                  <a:prstClr val="black"/>
                </a:solidFill>
                <a:effectLst/>
                <a:uLnTx/>
                <a:uFillTx/>
                <a:latin typeface="Arial" panose="020B0604020202020204" pitchFamily="34" charset="0"/>
                <a:cs typeface="Arial" panose="020B0604020202020204" pitchFamily="34" charset="0"/>
              </a:rPr>
              <a:t>Peikun</a:t>
            </a:r>
            <a:r>
              <a:rPr kumimoji="0" lang="en-US" sz="17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Zheng</a:t>
            </a:r>
          </a:p>
          <a:p>
            <a:pPr algn="ctr">
              <a:defRPr/>
            </a:pPr>
            <a:r>
              <a:rPr kumimoji="0" lang="en-US" sz="17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Bhupalee Kalita</a:t>
            </a:r>
          </a:p>
          <a:p>
            <a:pPr algn="ctr">
              <a:defRPr/>
            </a:pPr>
            <a:r>
              <a:rPr kumimoji="0" lang="en-US" sz="17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Tanya Zubatiuk</a:t>
            </a:r>
            <a:endParaRPr lang="en-US" sz="1700" dirty="0">
              <a:solidFill>
                <a:prstClr val="black"/>
              </a:solidFill>
              <a:latin typeface="Arial" panose="020B0604020202020204" pitchFamily="34" charset="0"/>
              <a:cs typeface="Arial" panose="020B0604020202020204" pitchFamily="34" charset="0"/>
            </a:endParaRPr>
          </a:p>
          <a:p>
            <a:pPr algn="ctr">
              <a:defRPr/>
            </a:pPr>
            <a:r>
              <a:rPr kumimoji="0" lang="en-US" sz="17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Hatice Gokcan</a:t>
            </a:r>
          </a:p>
          <a:p>
            <a:pPr>
              <a:defRPr/>
            </a:pPr>
            <a:r>
              <a:rPr lang="en-US" sz="1700" dirty="0">
                <a:solidFill>
                  <a:prstClr val="black"/>
                </a:solidFill>
                <a:latin typeface="Arial" panose="020B0604020202020204" pitchFamily="34" charset="0"/>
                <a:cs typeface="Arial" panose="020B0604020202020204" pitchFamily="34" charset="0"/>
              </a:rPr>
              <a:t>PhDs:</a:t>
            </a:r>
          </a:p>
          <a:p>
            <a:pPr>
              <a:defRPr/>
            </a:pPr>
            <a:r>
              <a:rPr kumimoji="0" lang="en-US" sz="17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Phil Gusev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Polina Avdiunina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solidFill>
                  <a:prstClr val="black"/>
                </a:solidFill>
                <a:latin typeface="Arial" panose="020B0604020202020204" pitchFamily="34" charset="0"/>
                <a:cs typeface="Arial" panose="020B0604020202020204" pitchFamily="34" charset="0"/>
              </a:rPr>
              <a:t>Ilkwon Cho</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solidFill>
                  <a:prstClr val="black"/>
                </a:solidFill>
                <a:latin typeface="Arial" panose="020B0604020202020204" pitchFamily="34" charset="0"/>
                <a:cs typeface="Arial" panose="020B0604020202020204" pitchFamily="34" charset="0"/>
              </a:rPr>
              <a:t>Nick Gao</a:t>
            </a:r>
            <a:endParaRPr kumimoji="0" lang="en-US" sz="1700" b="1"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solidFill>
                  <a:prstClr val="black"/>
                </a:solidFill>
                <a:latin typeface="Arial" panose="020B0604020202020204" pitchFamily="34" charset="0"/>
                <a:cs typeface="Arial" panose="020B0604020202020204" pitchFamily="34" charset="0"/>
              </a:rPr>
              <a:t>Zhen (Jack) Liu</a:t>
            </a:r>
            <a:endParaRPr kumimoji="0" lang="en-US" sz="17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a:p>
            <a:pPr lvl="0" algn="ctr">
              <a:defRPr/>
            </a:pPr>
            <a:r>
              <a:rPr lang="en-US" sz="1700" dirty="0">
                <a:solidFill>
                  <a:prstClr val="black"/>
                </a:solidFill>
                <a:latin typeface="Arial" panose="020B0604020202020204" pitchFamily="34" charset="0"/>
                <a:cs typeface="Arial" panose="020B0604020202020204" pitchFamily="34" charset="0"/>
              </a:rPr>
              <a:t>Filipp Nikitin</a:t>
            </a:r>
          </a:p>
          <a:p>
            <a:pPr lvl="0" algn="ctr">
              <a:defRPr/>
            </a:pPr>
            <a:r>
              <a:rPr lang="en-US" sz="1700" dirty="0">
                <a:solidFill>
                  <a:prstClr val="black"/>
                </a:solidFill>
                <a:latin typeface="Arial" panose="020B0604020202020204" pitchFamily="34" charset="0"/>
                <a:cs typeface="Arial" panose="020B0604020202020204" pitchFamily="34" charset="0"/>
              </a:rPr>
              <a:t>Shuhao Zhang</a:t>
            </a:r>
          </a:p>
          <a:p>
            <a:pPr lvl="0" algn="ctr">
              <a:defRPr/>
            </a:pPr>
            <a:r>
              <a:rPr lang="en-US" sz="1700" dirty="0">
                <a:solidFill>
                  <a:prstClr val="black"/>
                </a:solidFill>
                <a:latin typeface="Arial" panose="020B0604020202020204" pitchFamily="34" charset="0"/>
                <a:cs typeface="Arial" panose="020B0604020202020204" pitchFamily="34" charset="0"/>
              </a:rPr>
              <a:t>Emma Bouchard</a:t>
            </a:r>
          </a:p>
        </p:txBody>
      </p:sp>
      <p:sp>
        <p:nvSpPr>
          <p:cNvPr id="3" name="TextBox 2">
            <a:extLst>
              <a:ext uri="{FF2B5EF4-FFF2-40B4-BE49-F238E27FC236}">
                <a16:creationId xmlns:a16="http://schemas.microsoft.com/office/drawing/2014/main" id="{51AC4217-479A-410C-F442-221840674B9D}"/>
              </a:ext>
            </a:extLst>
          </p:cNvPr>
          <p:cNvSpPr txBox="1"/>
          <p:nvPr/>
        </p:nvSpPr>
        <p:spPr>
          <a:xfrm>
            <a:off x="5191840" y="3341254"/>
            <a:ext cx="382465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Isayev Lab circa 2024</a:t>
            </a:r>
          </a:p>
        </p:txBody>
      </p:sp>
      <p:pic>
        <p:nvPicPr>
          <p:cNvPr id="4" name="Picture 3" descr="A group of people posing for a photo&#10;&#10;Description automatically generated">
            <a:extLst>
              <a:ext uri="{FF2B5EF4-FFF2-40B4-BE49-F238E27FC236}">
                <a16:creationId xmlns:a16="http://schemas.microsoft.com/office/drawing/2014/main" id="{B507A741-ED81-7B87-DF3D-F87CEA51C96B}"/>
              </a:ext>
            </a:extLst>
          </p:cNvPr>
          <p:cNvPicPr>
            <a:picLocks noChangeAspect="1"/>
          </p:cNvPicPr>
          <p:nvPr/>
        </p:nvPicPr>
        <p:blipFill>
          <a:blip r:embed="rId11"/>
          <a:srcRect l="13092" t="12042" r="7479" b="13148"/>
          <a:stretch/>
        </p:blipFill>
        <p:spPr>
          <a:xfrm>
            <a:off x="5580414" y="0"/>
            <a:ext cx="5372436" cy="3373391"/>
          </a:xfrm>
          <a:prstGeom prst="rect">
            <a:avLst/>
          </a:prstGeom>
        </p:spPr>
      </p:pic>
      <p:pic>
        <p:nvPicPr>
          <p:cNvPr id="5" name="Picture 4" descr="A yellow and blue square with white text&#10;&#10;AI-generated content may be incorrect.">
            <a:extLst>
              <a:ext uri="{FF2B5EF4-FFF2-40B4-BE49-F238E27FC236}">
                <a16:creationId xmlns:a16="http://schemas.microsoft.com/office/drawing/2014/main" id="{B1E0550A-295C-A06C-5D1D-581809129904}"/>
              </a:ext>
            </a:extLst>
          </p:cNvPr>
          <p:cNvPicPr>
            <a:picLocks noChangeAspect="1"/>
          </p:cNvPicPr>
          <p:nvPr/>
        </p:nvPicPr>
        <p:blipFill>
          <a:blip r:embed="rId12"/>
          <a:stretch>
            <a:fillRect/>
          </a:stretch>
        </p:blipFill>
        <p:spPr>
          <a:xfrm>
            <a:off x="9636270" y="4839650"/>
            <a:ext cx="2295658" cy="229565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55E7-6497-46AC-C23C-CF15B3BBBF81}"/>
              </a:ext>
            </a:extLst>
          </p:cNvPr>
          <p:cNvSpPr>
            <a:spLocks noGrp="1"/>
          </p:cNvSpPr>
          <p:nvPr>
            <p:ph type="title"/>
          </p:nvPr>
        </p:nvSpPr>
        <p:spPr>
          <a:xfrm>
            <a:off x="0" y="18255"/>
            <a:ext cx="10515600" cy="525755"/>
          </a:xfrm>
        </p:spPr>
        <p:txBody>
          <a:bodyPr>
            <a:noAutofit/>
          </a:bodyPr>
          <a:lstStyle/>
          <a:p>
            <a:r>
              <a:rPr lang="en-GB" sz="3600" b="1" dirty="0">
                <a:latin typeface="Palatino" pitchFamily="2" charset="77"/>
                <a:ea typeface="Palatino" pitchFamily="2" charset="77"/>
              </a:rPr>
              <a:t>Refinement of protein crystal structure with ML</a:t>
            </a:r>
            <a:endParaRPr lang="en-US" sz="3600" b="1" dirty="0">
              <a:latin typeface="Palatino" pitchFamily="2" charset="77"/>
              <a:ea typeface="Palatino" pitchFamily="2" charset="77"/>
            </a:endParaRPr>
          </a:p>
        </p:txBody>
      </p:sp>
      <p:sp>
        <p:nvSpPr>
          <p:cNvPr id="24" name="TextBox 23">
            <a:extLst>
              <a:ext uri="{FF2B5EF4-FFF2-40B4-BE49-F238E27FC236}">
                <a16:creationId xmlns:a16="http://schemas.microsoft.com/office/drawing/2014/main" id="{32EB479A-4C1C-1095-2703-802FC19EB594}"/>
              </a:ext>
            </a:extLst>
          </p:cNvPr>
          <p:cNvSpPr txBox="1"/>
          <p:nvPr/>
        </p:nvSpPr>
        <p:spPr>
          <a:xfrm>
            <a:off x="169857" y="677652"/>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Optimization process of fitting structural parameters to experimental data </a:t>
            </a:r>
          </a:p>
        </p:txBody>
      </p:sp>
      <p:sp>
        <p:nvSpPr>
          <p:cNvPr id="27" name="TextBox 26">
            <a:extLst>
              <a:ext uri="{FF2B5EF4-FFF2-40B4-BE49-F238E27FC236}">
                <a16:creationId xmlns:a16="http://schemas.microsoft.com/office/drawing/2014/main" id="{17DD22B2-1BBE-1F9E-1C56-F27537981A43}"/>
              </a:ext>
            </a:extLst>
          </p:cNvPr>
          <p:cNvSpPr txBox="1"/>
          <p:nvPr/>
        </p:nvSpPr>
        <p:spPr>
          <a:xfrm>
            <a:off x="8304273" y="627991"/>
            <a:ext cx="2520280" cy="525886"/>
          </a:xfrm>
          <a:prstGeom prst="rect">
            <a:avLst/>
          </a:prstGeom>
          <a:solidFill>
            <a:schemeClr val="tx2">
              <a:lumMod val="20000"/>
              <a:lumOff val="80000"/>
            </a:schemeClr>
          </a:solidFill>
          <a:effectLst>
            <a:outerShdw blurRad="50800" dist="38100" dir="18900000" algn="bl" rotWithShape="0">
              <a:schemeClr val="accent5">
                <a:lumMod val="60000"/>
                <a:lumOff val="40000"/>
                <a:alpha val="40000"/>
              </a:schemeClr>
            </a:outerShdw>
          </a:effectLst>
        </p:spPr>
        <p:txBody>
          <a:bodyPr wrap="square" lIns="108000" tIns="108000" rIns="108000" b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2000" b="1" i="1" u="none" strike="noStrike" kern="1200" cap="none" spc="0" normalizeH="0" baseline="0" noProof="0" dirty="0">
                <a:ln>
                  <a:noFill/>
                </a:ln>
                <a:solidFill>
                  <a:srgbClr val="002060"/>
                </a:solidFill>
                <a:effectLst/>
                <a:uLnTx/>
                <a:uFillTx/>
                <a:latin typeface="Lato"/>
                <a:ea typeface="+mn-ea"/>
                <a:cs typeface="+mn-cs"/>
              </a:rPr>
              <a:t>Priori </a:t>
            </a:r>
            <a:r>
              <a:rPr kumimoji="0" lang="en-US" sz="2000" b="1" i="0" u="none" strike="noStrike" kern="1200" cap="none" spc="0" normalizeH="0" baseline="0" noProof="0" dirty="0">
                <a:ln>
                  <a:noFill/>
                </a:ln>
                <a:solidFill>
                  <a:srgbClr val="002060"/>
                </a:solidFill>
                <a:effectLst/>
                <a:uLnTx/>
                <a:uFillTx/>
                <a:latin typeface="Lato"/>
                <a:ea typeface="+mn-ea"/>
                <a:cs typeface="+mn-cs"/>
              </a:rPr>
              <a:t>knowledge</a:t>
            </a:r>
          </a:p>
        </p:txBody>
      </p:sp>
      <p:sp>
        <p:nvSpPr>
          <p:cNvPr id="28" name="TextBox 27">
            <a:extLst>
              <a:ext uri="{FF2B5EF4-FFF2-40B4-BE49-F238E27FC236}">
                <a16:creationId xmlns:a16="http://schemas.microsoft.com/office/drawing/2014/main" id="{E98F5AF6-D6EB-7BC7-83CC-F0301F07C5FA}"/>
              </a:ext>
            </a:extLst>
          </p:cNvPr>
          <p:cNvSpPr txBox="1"/>
          <p:nvPr/>
        </p:nvSpPr>
        <p:spPr>
          <a:xfrm>
            <a:off x="8604164" y="4467209"/>
            <a:ext cx="2297205" cy="525886"/>
          </a:xfrm>
          <a:prstGeom prst="rect">
            <a:avLst/>
          </a:prstGeom>
          <a:solidFill>
            <a:srgbClr val="DBD0DA"/>
          </a:solidFill>
          <a:ln>
            <a:noFill/>
          </a:ln>
          <a:effectLst>
            <a:outerShdw blurRad="50800" dist="38100" dir="18900000" algn="bl" rotWithShape="0">
              <a:schemeClr val="accent5">
                <a:lumMod val="60000"/>
                <a:lumOff val="40000"/>
                <a:alpha val="40000"/>
              </a:schemeClr>
            </a:outerShdw>
          </a:effectLst>
        </p:spPr>
        <p:txBody>
          <a:bodyPr wrap="none" lIns="108000" tIns="108000" rIns="108000" b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sz="2000" b="1" i="0" u="none" strike="noStrike" kern="1200" cap="none" spc="0" normalizeH="0" baseline="0" noProof="0" dirty="0">
                <a:ln>
                  <a:noFill/>
                </a:ln>
                <a:solidFill>
                  <a:prstClr val="black"/>
                </a:solidFill>
                <a:effectLst/>
                <a:uLnTx/>
                <a:uFillTx/>
                <a:latin typeface="Lato"/>
                <a:ea typeface="+mn-ea"/>
                <a:cs typeface="+mn-cs"/>
              </a:rPr>
              <a:t>QM </a:t>
            </a:r>
            <a:r>
              <a:rPr kumimoji="0" lang="pl-PL" sz="2000" b="1" i="0" u="none" strike="noStrike" kern="1200" cap="none" spc="0" normalizeH="0" baseline="0" noProof="0" dirty="0" err="1">
                <a:ln>
                  <a:noFill/>
                </a:ln>
                <a:solidFill>
                  <a:prstClr val="black"/>
                </a:solidFill>
                <a:effectLst/>
                <a:uLnTx/>
                <a:uFillTx/>
                <a:latin typeface="Lato"/>
                <a:ea typeface="+mn-ea"/>
                <a:cs typeface="+mn-cs"/>
              </a:rPr>
              <a:t>computations</a:t>
            </a:r>
            <a:endParaRPr kumimoji="0" lang="en-US" sz="2000" b="1" i="0" u="none" strike="noStrike" kern="1200" cap="none" spc="0" normalizeH="0" baseline="0" noProof="0" dirty="0">
              <a:ln>
                <a:noFill/>
              </a:ln>
              <a:solidFill>
                <a:prstClr val="black"/>
              </a:solidFill>
              <a:effectLst/>
              <a:uLnTx/>
              <a:uFillTx/>
              <a:latin typeface="Lato"/>
              <a:ea typeface="+mn-ea"/>
              <a:cs typeface="+mn-cs"/>
            </a:endParaRPr>
          </a:p>
        </p:txBody>
      </p:sp>
      <p:sp>
        <p:nvSpPr>
          <p:cNvPr id="29" name="Rectangle 28">
            <a:extLst>
              <a:ext uri="{FF2B5EF4-FFF2-40B4-BE49-F238E27FC236}">
                <a16:creationId xmlns:a16="http://schemas.microsoft.com/office/drawing/2014/main" id="{41B04F42-5509-03E6-AD7A-ECD82D2F0C60}"/>
              </a:ext>
            </a:extLst>
          </p:cNvPr>
          <p:cNvSpPr/>
          <p:nvPr/>
        </p:nvSpPr>
        <p:spPr>
          <a:xfrm>
            <a:off x="8044293" y="4934473"/>
            <a:ext cx="379613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https://</a:t>
            </a:r>
            <a:r>
              <a:rPr kumimoji="0" lang="en-GB" sz="2400" b="0" i="0" u="none" strike="noStrike" kern="1200" cap="none" spc="0" normalizeH="0" baseline="0" noProof="0" dirty="0" err="1">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github.com</a:t>
            </a:r>
            <a:r>
              <a:rPr kumimoji="0" lang="en-GB" sz="24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a:t>
            </a:r>
            <a:r>
              <a:rPr kumimoji="0" lang="en-GB" sz="2400" b="0" i="0" u="none" strike="noStrike" kern="1200" cap="none" spc="0" normalizeH="0" baseline="0" noProof="0" dirty="0" err="1">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qrefine</a:t>
            </a:r>
            <a:r>
              <a:rPr kumimoji="0" lang="en-GB" sz="24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Calibri" panose="020F0502020204030204"/>
                <a:ea typeface="+mn-ea"/>
                <a:cs typeface="+mn-cs"/>
              </a:rPr>
              <a:t>/</a:t>
            </a:r>
          </a:p>
        </p:txBody>
      </p:sp>
      <p:pic>
        <p:nvPicPr>
          <p:cNvPr id="30" name="Picture 29">
            <a:extLst>
              <a:ext uri="{FF2B5EF4-FFF2-40B4-BE49-F238E27FC236}">
                <a16:creationId xmlns:a16="http://schemas.microsoft.com/office/drawing/2014/main" id="{6BD5BE7C-B61E-B44C-41B2-96F83E2C777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2600" y="5358526"/>
            <a:ext cx="895350" cy="871484"/>
          </a:xfrm>
          <a:prstGeom prst="rect">
            <a:avLst/>
          </a:prstGeom>
          <a:noFill/>
          <a:ln>
            <a:noFill/>
          </a:ln>
          <a:effectLst/>
        </p:spPr>
      </p:pic>
      <p:sp>
        <p:nvSpPr>
          <p:cNvPr id="22" name="TextBox 21">
            <a:extLst>
              <a:ext uri="{FF2B5EF4-FFF2-40B4-BE49-F238E27FC236}">
                <a16:creationId xmlns:a16="http://schemas.microsoft.com/office/drawing/2014/main" id="{0AC95AE4-3D41-4647-EF63-F74C19FE9B2A}"/>
              </a:ext>
            </a:extLst>
          </p:cNvPr>
          <p:cNvSpPr txBox="1"/>
          <p:nvPr/>
        </p:nvSpPr>
        <p:spPr>
          <a:xfrm>
            <a:off x="84780" y="6267867"/>
            <a:ext cx="1172239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R. </a:t>
            </a:r>
            <a:r>
              <a:rPr kumimoji="0" lang="en-US" sz="1600" b="0" i="0" u="none" strike="noStrike" kern="1200" cap="none" spc="0" normalizeH="0" baseline="0" noProof="0" dirty="0" err="1">
                <a:ln>
                  <a:noFill/>
                </a:ln>
                <a:solidFill>
                  <a:srgbClr val="000000"/>
                </a:solidFill>
                <a:effectLst/>
                <a:uLnTx/>
                <a:uFillTx/>
                <a:latin typeface="Arial"/>
                <a:ea typeface="+mn-ea"/>
                <a:cs typeface="+mn-cs"/>
              </a:rPr>
              <a:t>Zubatyuk</a:t>
            </a:r>
            <a:r>
              <a:rPr kumimoji="0" lang="en-US" sz="1600" b="0" i="0" u="none" strike="noStrike" kern="1200" cap="none" spc="0" normalizeH="0" baseline="0" noProof="0" dirty="0">
                <a:ln>
                  <a:noFill/>
                </a:ln>
                <a:solidFill>
                  <a:srgbClr val="000000"/>
                </a:solidFill>
                <a:effectLst/>
                <a:uLnTx/>
                <a:uFillTx/>
                <a:latin typeface="Arial"/>
                <a:ea typeface="+mn-ea"/>
                <a:cs typeface="+mn-cs"/>
              </a:rPr>
              <a:t>, et al. </a:t>
            </a:r>
            <a:r>
              <a:rPr kumimoji="0" lang="en-US" sz="1600" b="0" i="0" u="none" strike="noStrike" kern="1200" cap="none" spc="0" normalizeH="0" baseline="0" noProof="0" dirty="0" err="1">
                <a:ln>
                  <a:noFill/>
                </a:ln>
                <a:solidFill>
                  <a:srgbClr val="000000"/>
                </a:solidFill>
                <a:effectLst/>
                <a:uLnTx/>
                <a:uFillTx/>
                <a:latin typeface="Arial"/>
                <a:ea typeface="+mn-ea"/>
                <a:cs typeface="+mn-cs"/>
              </a:rPr>
              <a:t>AQuaRef</a:t>
            </a:r>
            <a:r>
              <a:rPr kumimoji="0" lang="en-US" sz="1600" b="0" i="0" u="none" strike="noStrike" kern="1200" cap="none" spc="0" normalizeH="0" baseline="0" noProof="0" dirty="0">
                <a:ln>
                  <a:noFill/>
                </a:ln>
                <a:solidFill>
                  <a:srgbClr val="000000"/>
                </a:solidFill>
                <a:effectLst/>
                <a:uLnTx/>
                <a:uFillTx/>
                <a:latin typeface="Arial"/>
                <a:ea typeface="+mn-ea"/>
                <a:cs typeface="+mn-cs"/>
              </a:rPr>
              <a:t>: Machine learning accelerated quantum refinement of protein structures. </a:t>
            </a:r>
            <a:br>
              <a:rPr kumimoji="0" lang="en-US" sz="1600" b="0" i="0" u="none" strike="noStrike" kern="1200" cap="none" spc="0" normalizeH="0" baseline="0" noProof="0" dirty="0">
                <a:ln>
                  <a:noFill/>
                </a:ln>
                <a:solidFill>
                  <a:srgbClr val="000000"/>
                </a:solidFill>
                <a:effectLst/>
                <a:uLnTx/>
                <a:uFillTx/>
                <a:latin typeface="Arial"/>
                <a:ea typeface="+mn-ea"/>
                <a:cs typeface="+mn-cs"/>
              </a:rPr>
            </a:br>
            <a:r>
              <a:rPr kumimoji="0" lang="en-US" sz="1600" b="0" i="0" u="none" strike="noStrike" kern="1200" cap="none" spc="0" normalizeH="0" baseline="0" noProof="0" dirty="0" err="1">
                <a:ln>
                  <a:noFill/>
                </a:ln>
                <a:solidFill>
                  <a:srgbClr val="000000"/>
                </a:solidFill>
                <a:effectLst/>
                <a:uLnTx/>
                <a:uFillTx/>
                <a:latin typeface="Arial"/>
                <a:ea typeface="+mn-ea"/>
                <a:cs typeface="+mn-cs"/>
              </a:rPr>
              <a:t>BioRxiv</a:t>
            </a:r>
            <a:r>
              <a:rPr kumimoji="0" lang="en-US" sz="1600" b="0" i="0" u="none" strike="noStrike" kern="1200" cap="none" spc="0" normalizeH="0" baseline="0" noProof="0" dirty="0">
                <a:ln>
                  <a:noFill/>
                </a:ln>
                <a:solidFill>
                  <a:srgbClr val="000000"/>
                </a:solidFill>
                <a:effectLst/>
                <a:uLnTx/>
                <a:uFillTx/>
                <a:latin typeface="Arial"/>
                <a:ea typeface="+mn-ea"/>
                <a:cs typeface="+mn-cs"/>
              </a:rPr>
              <a:t> 2024.07.21.604493; DOI: https://doi.org/10.1101/2024.07.21.604493</a:t>
            </a:r>
          </a:p>
        </p:txBody>
      </p:sp>
      <p:pic>
        <p:nvPicPr>
          <p:cNvPr id="23" name="Picture 2" descr="PHENIX">
            <a:extLst>
              <a:ext uri="{FF2B5EF4-FFF2-40B4-BE49-F238E27FC236}">
                <a16:creationId xmlns:a16="http://schemas.microsoft.com/office/drawing/2014/main" id="{6494319C-EE92-98B5-F2A9-9F4D3D273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8514" y="5402244"/>
            <a:ext cx="801446" cy="8027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67D6EEC2-812B-1332-C95C-D8669C098615}"/>
              </a:ext>
            </a:extLst>
          </p:cNvPr>
          <p:cNvPicPr>
            <a:picLocks noChangeAspect="1"/>
          </p:cNvPicPr>
          <p:nvPr/>
        </p:nvPicPr>
        <p:blipFill>
          <a:blip r:embed="rId4"/>
          <a:srcRect l="26163" t="26378" r="25436" b="14388"/>
          <a:stretch/>
        </p:blipFill>
        <p:spPr>
          <a:xfrm>
            <a:off x="121665" y="1664431"/>
            <a:ext cx="6932343" cy="3535006"/>
          </a:xfrm>
          <a:prstGeom prst="rect">
            <a:avLst/>
          </a:prstGeom>
        </p:spPr>
      </p:pic>
      <p:pic>
        <p:nvPicPr>
          <p:cNvPr id="33" name="Picture 32">
            <a:extLst>
              <a:ext uri="{FF2B5EF4-FFF2-40B4-BE49-F238E27FC236}">
                <a16:creationId xmlns:a16="http://schemas.microsoft.com/office/drawing/2014/main" id="{54F31D5D-4C55-042D-C82C-E5BF48F0F9C8}"/>
              </a:ext>
            </a:extLst>
          </p:cNvPr>
          <p:cNvPicPr>
            <a:picLocks noChangeAspect="1"/>
          </p:cNvPicPr>
          <p:nvPr/>
        </p:nvPicPr>
        <p:blipFill>
          <a:blip r:embed="rId5"/>
          <a:srcRect l="26764" t="17338" r="26047" b="31189"/>
          <a:stretch/>
        </p:blipFill>
        <p:spPr>
          <a:xfrm>
            <a:off x="7474688" y="1326499"/>
            <a:ext cx="4166617" cy="1893702"/>
          </a:xfrm>
          <a:prstGeom prst="rect">
            <a:avLst/>
          </a:prstGeom>
        </p:spPr>
      </p:pic>
      <p:sp>
        <p:nvSpPr>
          <p:cNvPr id="35" name="TextBox 34">
            <a:extLst>
              <a:ext uri="{FF2B5EF4-FFF2-40B4-BE49-F238E27FC236}">
                <a16:creationId xmlns:a16="http://schemas.microsoft.com/office/drawing/2014/main" id="{7F01FE54-50C8-CFA1-A970-D835703C1FB6}"/>
              </a:ext>
            </a:extLst>
          </p:cNvPr>
          <p:cNvSpPr txBox="1"/>
          <p:nvPr/>
        </p:nvSpPr>
        <p:spPr>
          <a:xfrm>
            <a:off x="7713973" y="3194401"/>
            <a:ext cx="407758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Fit atomic model to experimental data as good as possible while making sure the model makes physical and chemical sense</a:t>
            </a:r>
            <a:r>
              <a:rPr kumimoji="0" lang="en-US" sz="18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76384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2A41-52A9-0B8F-784A-114F7A0FF056}"/>
              </a:ext>
            </a:extLst>
          </p:cNvPr>
          <p:cNvSpPr>
            <a:spLocks noGrp="1"/>
          </p:cNvSpPr>
          <p:nvPr>
            <p:ph type="title"/>
          </p:nvPr>
        </p:nvSpPr>
        <p:spPr>
          <a:xfrm>
            <a:off x="534460" y="224400"/>
            <a:ext cx="11360800" cy="763600"/>
          </a:xfrm>
        </p:spPr>
        <p:txBody>
          <a:bodyPr/>
          <a:lstStyle/>
          <a:p>
            <a:r>
              <a:rPr lang="en-US" dirty="0"/>
              <a:t>Default Phenix Refinement vs </a:t>
            </a:r>
            <a:r>
              <a:rPr lang="en-US" dirty="0" err="1"/>
              <a:t>AQuaRef</a:t>
            </a:r>
            <a:endParaRPr lang="en-US" dirty="0"/>
          </a:p>
        </p:txBody>
      </p:sp>
      <p:sp>
        <p:nvSpPr>
          <p:cNvPr id="3" name="Text Placeholder 2">
            <a:extLst>
              <a:ext uri="{FF2B5EF4-FFF2-40B4-BE49-F238E27FC236}">
                <a16:creationId xmlns:a16="http://schemas.microsoft.com/office/drawing/2014/main" id="{1FF8C27D-D358-C9B5-CC74-7E152BDEDB5A}"/>
              </a:ext>
            </a:extLst>
          </p:cNvPr>
          <p:cNvSpPr>
            <a:spLocks noGrp="1"/>
          </p:cNvSpPr>
          <p:nvPr>
            <p:ph type="body" idx="1"/>
          </p:nvPr>
        </p:nvSpPr>
        <p:spPr/>
        <p:txBody>
          <a:bodyPr/>
          <a:lstStyle/>
          <a:p>
            <a:endParaRPr lang="en-US" dirty="0"/>
          </a:p>
        </p:txBody>
      </p:sp>
      <p:pic>
        <p:nvPicPr>
          <p:cNvPr id="4" name="image4.png" descr="A collage of images of a molecule&#10;&#10;Description automatically generated">
            <a:extLst>
              <a:ext uri="{FF2B5EF4-FFF2-40B4-BE49-F238E27FC236}">
                <a16:creationId xmlns:a16="http://schemas.microsoft.com/office/drawing/2014/main" id="{7A54C12D-7821-E8D3-A8D7-232B3480FBDF}"/>
              </a:ext>
            </a:extLst>
          </p:cNvPr>
          <p:cNvPicPr/>
          <p:nvPr/>
        </p:nvPicPr>
        <p:blipFill>
          <a:blip r:embed="rId2"/>
          <a:srcRect b="42255"/>
          <a:stretch/>
        </p:blipFill>
        <p:spPr>
          <a:xfrm>
            <a:off x="494840" y="1356967"/>
            <a:ext cx="5601160" cy="3801140"/>
          </a:xfrm>
          <a:prstGeom prst="rect">
            <a:avLst/>
          </a:prstGeom>
          <a:ln/>
        </p:spPr>
      </p:pic>
      <p:pic>
        <p:nvPicPr>
          <p:cNvPr id="5" name="image4.png" descr="A collage of images of a molecule&#10;&#10;Description automatically generated">
            <a:extLst>
              <a:ext uri="{FF2B5EF4-FFF2-40B4-BE49-F238E27FC236}">
                <a16:creationId xmlns:a16="http://schemas.microsoft.com/office/drawing/2014/main" id="{DD70B5F7-8787-14B4-C9CD-23D91D9B1AB0}"/>
              </a:ext>
            </a:extLst>
          </p:cNvPr>
          <p:cNvPicPr/>
          <p:nvPr/>
        </p:nvPicPr>
        <p:blipFill>
          <a:blip r:embed="rId2"/>
          <a:srcRect t="57851"/>
          <a:stretch/>
        </p:blipFill>
        <p:spPr>
          <a:xfrm>
            <a:off x="6214860" y="1870299"/>
            <a:ext cx="5601160" cy="2774475"/>
          </a:xfrm>
          <a:prstGeom prst="rect">
            <a:avLst/>
          </a:prstGeom>
          <a:ln/>
        </p:spPr>
      </p:pic>
      <p:sp>
        <p:nvSpPr>
          <p:cNvPr id="6" name="TextBox 5">
            <a:extLst>
              <a:ext uri="{FF2B5EF4-FFF2-40B4-BE49-F238E27FC236}">
                <a16:creationId xmlns:a16="http://schemas.microsoft.com/office/drawing/2014/main" id="{0A378DA9-0386-9A5D-A855-B5AA5B2CCCB3}"/>
              </a:ext>
            </a:extLst>
          </p:cNvPr>
          <p:cNvSpPr txBox="1"/>
          <p:nvPr/>
        </p:nvSpPr>
        <p:spPr>
          <a:xfrm>
            <a:off x="84780" y="6267867"/>
            <a:ext cx="1172239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R. </a:t>
            </a:r>
            <a:r>
              <a:rPr kumimoji="0" lang="en-US" sz="1600" b="0" i="0" u="none" strike="noStrike" kern="1200" cap="none" spc="0" normalizeH="0" baseline="0" noProof="0" dirty="0" err="1">
                <a:ln>
                  <a:noFill/>
                </a:ln>
                <a:solidFill>
                  <a:srgbClr val="000000"/>
                </a:solidFill>
                <a:effectLst/>
                <a:uLnTx/>
                <a:uFillTx/>
                <a:latin typeface="Arial"/>
                <a:ea typeface="+mn-ea"/>
                <a:cs typeface="+mn-cs"/>
              </a:rPr>
              <a:t>Zubatyuk</a:t>
            </a:r>
            <a:r>
              <a:rPr kumimoji="0" lang="en-US" sz="1600" b="0" i="0" u="none" strike="noStrike" kern="1200" cap="none" spc="0" normalizeH="0" baseline="0" noProof="0" dirty="0">
                <a:ln>
                  <a:noFill/>
                </a:ln>
                <a:solidFill>
                  <a:srgbClr val="000000"/>
                </a:solidFill>
                <a:effectLst/>
                <a:uLnTx/>
                <a:uFillTx/>
                <a:latin typeface="Arial"/>
                <a:ea typeface="+mn-ea"/>
                <a:cs typeface="+mn-cs"/>
              </a:rPr>
              <a:t>, et al. </a:t>
            </a:r>
            <a:r>
              <a:rPr kumimoji="0" lang="en-US" sz="1600" b="0" i="0" u="none" strike="noStrike" kern="1200" cap="none" spc="0" normalizeH="0" baseline="0" noProof="0" dirty="0" err="1">
                <a:ln>
                  <a:noFill/>
                </a:ln>
                <a:solidFill>
                  <a:srgbClr val="000000"/>
                </a:solidFill>
                <a:effectLst/>
                <a:uLnTx/>
                <a:uFillTx/>
                <a:latin typeface="Arial"/>
                <a:ea typeface="+mn-ea"/>
                <a:cs typeface="+mn-cs"/>
              </a:rPr>
              <a:t>AQuaRef</a:t>
            </a:r>
            <a:r>
              <a:rPr kumimoji="0" lang="en-US" sz="1600" b="0" i="0" u="none" strike="noStrike" kern="1200" cap="none" spc="0" normalizeH="0" baseline="0" noProof="0" dirty="0">
                <a:ln>
                  <a:noFill/>
                </a:ln>
                <a:solidFill>
                  <a:srgbClr val="000000"/>
                </a:solidFill>
                <a:effectLst/>
                <a:uLnTx/>
                <a:uFillTx/>
                <a:latin typeface="Arial"/>
                <a:ea typeface="+mn-ea"/>
                <a:cs typeface="+mn-cs"/>
              </a:rPr>
              <a:t>: Machine learning accelerated quantum refinement of protein structures. </a:t>
            </a:r>
            <a:br>
              <a:rPr kumimoji="0" lang="en-US" sz="1600" b="0" i="0" u="none" strike="noStrike" kern="1200" cap="none" spc="0" normalizeH="0" baseline="0" noProof="0" dirty="0">
                <a:ln>
                  <a:noFill/>
                </a:ln>
                <a:solidFill>
                  <a:srgbClr val="000000"/>
                </a:solidFill>
                <a:effectLst/>
                <a:uLnTx/>
                <a:uFillTx/>
                <a:latin typeface="Arial"/>
                <a:ea typeface="+mn-ea"/>
                <a:cs typeface="+mn-cs"/>
              </a:rPr>
            </a:br>
            <a:r>
              <a:rPr kumimoji="0" lang="en-US" sz="1600" b="0" i="0" u="none" strike="noStrike" kern="1200" cap="none" spc="0" normalizeH="0" baseline="0" noProof="0" dirty="0" err="1">
                <a:ln>
                  <a:noFill/>
                </a:ln>
                <a:solidFill>
                  <a:srgbClr val="000000"/>
                </a:solidFill>
                <a:effectLst/>
                <a:uLnTx/>
                <a:uFillTx/>
                <a:latin typeface="Arial"/>
                <a:ea typeface="+mn-ea"/>
                <a:cs typeface="+mn-cs"/>
              </a:rPr>
              <a:t>BioRxiv</a:t>
            </a:r>
            <a:r>
              <a:rPr kumimoji="0" lang="en-US" sz="1600" b="0" i="0" u="none" strike="noStrike" kern="1200" cap="none" spc="0" normalizeH="0" baseline="0" noProof="0" dirty="0">
                <a:ln>
                  <a:noFill/>
                </a:ln>
                <a:solidFill>
                  <a:srgbClr val="000000"/>
                </a:solidFill>
                <a:effectLst/>
                <a:uLnTx/>
                <a:uFillTx/>
                <a:latin typeface="Arial"/>
                <a:ea typeface="+mn-ea"/>
                <a:cs typeface="+mn-cs"/>
              </a:rPr>
              <a:t> 2024.07.21.604493; DOI: https://doi.org/10.1101/2024.07.21.604493</a:t>
            </a:r>
          </a:p>
        </p:txBody>
      </p:sp>
      <p:pic>
        <p:nvPicPr>
          <p:cNvPr id="7" name="Picture 2" descr="PHENIX">
            <a:extLst>
              <a:ext uri="{FF2B5EF4-FFF2-40B4-BE49-F238E27FC236}">
                <a16:creationId xmlns:a16="http://schemas.microsoft.com/office/drawing/2014/main" id="{254136BF-620B-5E04-5FAA-31BD81F24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4954" y="5866494"/>
            <a:ext cx="801446" cy="8027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178497-9B58-5492-F39A-E62E3E3C6C80}"/>
              </a:ext>
            </a:extLst>
          </p:cNvPr>
          <p:cNvSpPr txBox="1"/>
          <p:nvPr/>
        </p:nvSpPr>
        <p:spPr>
          <a:xfrm>
            <a:off x="872664" y="5256520"/>
            <a:ext cx="1068439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mn-cs"/>
              </a:rPr>
              <a:t>Close-up showing models refined with standard restraints (blue) and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Arial" panose="020B0604020202020204" pitchFamily="34" charset="0"/>
                <a:cs typeface="+mn-cs"/>
              </a:rPr>
              <a:t>AQuaRef</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mn-cs"/>
              </a:rPr>
              <a:t> restraints (orange) superposed onto their higher-resolution homologous models (green) with their corresponding </a:t>
            </a:r>
            <a:b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mn-cs"/>
              </a:rPr>
            </a:b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Arial" panose="020B0604020202020204" pitchFamily="34" charset="0"/>
                <a:cs typeface="+mn-cs"/>
              </a:rPr>
              <a:t>2mFo-DFc Fourier maps contoured at 2σ.</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86469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D17C-199F-4C93-C369-270BBCFD60B4}"/>
              </a:ext>
            </a:extLst>
          </p:cNvPr>
          <p:cNvSpPr>
            <a:spLocks noGrp="1"/>
          </p:cNvSpPr>
          <p:nvPr>
            <p:ph type="title"/>
          </p:nvPr>
        </p:nvSpPr>
        <p:spPr>
          <a:xfrm>
            <a:off x="1137495" y="239988"/>
            <a:ext cx="10142110" cy="763600"/>
          </a:xfrm>
        </p:spPr>
        <p:txBody>
          <a:bodyPr>
            <a:normAutofit fontScale="90000"/>
          </a:bodyPr>
          <a:lstStyle/>
          <a:p>
            <a:r>
              <a:rPr lang="en-US" dirty="0"/>
              <a:t>AIMNet2-CPCM and Auto3D benchmark for ligand strain energy and global conformers from PDB </a:t>
            </a:r>
          </a:p>
        </p:txBody>
      </p:sp>
      <p:pic>
        <p:nvPicPr>
          <p:cNvPr id="4" name="Picture 3">
            <a:extLst>
              <a:ext uri="{FF2B5EF4-FFF2-40B4-BE49-F238E27FC236}">
                <a16:creationId xmlns:a16="http://schemas.microsoft.com/office/drawing/2014/main" id="{5C117F9F-8744-1C35-1FC2-936CA363E6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358" y="1488983"/>
            <a:ext cx="4836478" cy="3880034"/>
          </a:xfrm>
          <a:prstGeom prst="rect">
            <a:avLst/>
          </a:prstGeom>
        </p:spPr>
      </p:pic>
      <p:pic>
        <p:nvPicPr>
          <p:cNvPr id="5" name="Picture 4">
            <a:extLst>
              <a:ext uri="{FF2B5EF4-FFF2-40B4-BE49-F238E27FC236}">
                <a16:creationId xmlns:a16="http://schemas.microsoft.com/office/drawing/2014/main" id="{E2B754F0-11B7-4982-01A3-87BC3E08B6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64611" y="2107164"/>
            <a:ext cx="4914994" cy="2609264"/>
          </a:xfrm>
          <a:prstGeom prst="rect">
            <a:avLst/>
          </a:prstGeom>
        </p:spPr>
      </p:pic>
      <p:sp>
        <p:nvSpPr>
          <p:cNvPr id="7" name="TextBox 6">
            <a:extLst>
              <a:ext uri="{FF2B5EF4-FFF2-40B4-BE49-F238E27FC236}">
                <a16:creationId xmlns:a16="http://schemas.microsoft.com/office/drawing/2014/main" id="{7D52A6A2-456E-B767-7CC7-4693AFB30014}"/>
              </a:ext>
            </a:extLst>
          </p:cNvPr>
          <p:cNvSpPr txBox="1"/>
          <p:nvPr/>
        </p:nvSpPr>
        <p:spPr>
          <a:xfrm>
            <a:off x="610111" y="5628284"/>
            <a:ext cx="5485889" cy="646331"/>
          </a:xfrm>
          <a:prstGeom prst="rect">
            <a:avLst/>
          </a:prstGeom>
          <a:noFill/>
        </p:spPr>
        <p:txBody>
          <a:bodyPr wrap="square">
            <a:spAutoFit/>
          </a:bodyPr>
          <a:lstStyle/>
          <a:p>
            <a:r>
              <a:rPr lang="en-US" sz="1800" dirty="0">
                <a:effectLst/>
                <a:latin typeface="Arial" panose="020B0604020202020204" pitchFamily="34" charset="0"/>
                <a:ea typeface="Aptos" panose="020B0004020202020204" pitchFamily="34" charset="0"/>
              </a:rPr>
              <a:t>Ligand conformational strain energies computed with reference global and bound conformers</a:t>
            </a:r>
            <a:endParaRPr lang="en-US" dirty="0"/>
          </a:p>
        </p:txBody>
      </p:sp>
      <p:sp>
        <p:nvSpPr>
          <p:cNvPr id="9" name="TextBox 8">
            <a:extLst>
              <a:ext uri="{FF2B5EF4-FFF2-40B4-BE49-F238E27FC236}">
                <a16:creationId xmlns:a16="http://schemas.microsoft.com/office/drawing/2014/main" id="{CCA89970-0D64-C598-8364-33ECE8D49CF8}"/>
              </a:ext>
            </a:extLst>
          </p:cNvPr>
          <p:cNvSpPr txBox="1"/>
          <p:nvPr/>
        </p:nvSpPr>
        <p:spPr>
          <a:xfrm>
            <a:off x="6701589" y="5113400"/>
            <a:ext cx="5062286" cy="1029769"/>
          </a:xfrm>
          <a:prstGeom prst="rect">
            <a:avLst/>
          </a:prstGeom>
          <a:noFill/>
        </p:spPr>
        <p:txBody>
          <a:bodyPr wrap="square">
            <a:spAutoFit/>
          </a:bodyPr>
          <a:lstStyle/>
          <a:p>
            <a:pPr marL="0" marR="0" algn="just">
              <a:lnSpc>
                <a:spcPct val="115000"/>
              </a:lnSpc>
            </a:pPr>
            <a:r>
              <a:rPr lang="en-US" sz="1800" kern="100" dirty="0">
                <a:effectLst/>
                <a:latin typeface="Arial" panose="020B0604020202020204" pitchFamily="34" charset="0"/>
                <a:ea typeface="Aptos" panose="020B0004020202020204" pitchFamily="34" charset="0"/>
                <a:cs typeface="Times New Roman" panose="02020603050405020304" pitchFamily="18" charset="0"/>
              </a:rPr>
              <a:t>Energy difference between the reference global conformers and conformers obtained with AIMNet2-CPCM model</a:t>
            </a:r>
            <a:r>
              <a:rPr lang="en-US" kern="100" dirty="0">
                <a:latin typeface="Arial" panose="020B0604020202020204" pitchFamily="34" charset="0"/>
                <a:ea typeface="Aptos" panose="020B0004020202020204" pitchFamily="34" charset="0"/>
                <a:cs typeface="Times New Roman" panose="02020603050405020304" pitchFamily="18" charset="0"/>
              </a:rPr>
              <a:t> and Auto3D</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F8D9868E-C41B-5C93-17D0-E6923820F578}"/>
              </a:ext>
            </a:extLst>
          </p:cNvPr>
          <p:cNvSpPr txBox="1"/>
          <p:nvPr/>
        </p:nvSpPr>
        <p:spPr>
          <a:xfrm>
            <a:off x="156552" y="6448735"/>
            <a:ext cx="525843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a:ea typeface="+mn-ea"/>
                <a:cs typeface="+mn-cs"/>
              </a:rPr>
              <a:t>H. </a:t>
            </a:r>
            <a:r>
              <a:rPr kumimoji="0" lang="en-US" sz="1600" b="0" i="0" u="none" strike="noStrike" kern="1200" cap="none" spc="0" normalizeH="0" baseline="0" noProof="0" dirty="0" err="1">
                <a:ln>
                  <a:noFill/>
                </a:ln>
                <a:solidFill>
                  <a:srgbClr val="000000"/>
                </a:solidFill>
                <a:effectLst/>
                <a:uLnTx/>
                <a:uFillTx/>
                <a:latin typeface="Arial"/>
                <a:ea typeface="+mn-ea"/>
                <a:cs typeface="+mn-cs"/>
              </a:rPr>
              <a:t>Gockan</a:t>
            </a:r>
            <a:r>
              <a:rPr kumimoji="0" lang="en-US" sz="1600" b="0" i="0" u="none" strike="noStrike" kern="1200" cap="none" spc="0" normalizeH="0" baseline="0" noProof="0" dirty="0">
                <a:ln>
                  <a:noFill/>
                </a:ln>
                <a:solidFill>
                  <a:srgbClr val="000000"/>
                </a:solidFill>
                <a:effectLst/>
                <a:uLnTx/>
                <a:uFillTx/>
                <a:latin typeface="Arial"/>
                <a:ea typeface="+mn-ea"/>
                <a:cs typeface="+mn-cs"/>
              </a:rPr>
              <a:t>, O.I. et al. </a:t>
            </a:r>
            <a:r>
              <a:rPr lang="en-US" sz="1600" dirty="0">
                <a:solidFill>
                  <a:srgbClr val="000000"/>
                </a:solidFill>
                <a:latin typeface="Arial"/>
              </a:rPr>
              <a:t>To appear, 2025 </a:t>
            </a:r>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66465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 name="Google Shape;234;p33">
            <a:extLst>
              <a:ext uri="{FF2B5EF4-FFF2-40B4-BE49-F238E27FC236}">
                <a16:creationId xmlns:a16="http://schemas.microsoft.com/office/drawing/2014/main" id="{8BB65B95-25D0-55E0-06C5-75C8DFF176EC}"/>
              </a:ext>
            </a:extLst>
          </p:cNvPr>
          <p:cNvPicPr preferRelativeResize="0"/>
          <p:nvPr/>
        </p:nvPicPr>
        <p:blipFill rotWithShape="1">
          <a:blip r:embed="rId3">
            <a:alphaModFix/>
          </a:blip>
          <a:srcRect l="32555" t="14281"/>
          <a:stretch/>
        </p:blipFill>
        <p:spPr>
          <a:xfrm>
            <a:off x="1945340" y="1001694"/>
            <a:ext cx="8122025" cy="5731297"/>
          </a:xfrm>
          <a:prstGeom prst="rect">
            <a:avLst/>
          </a:prstGeom>
          <a:noFill/>
          <a:ln>
            <a:noFill/>
          </a:ln>
        </p:spPr>
      </p:pic>
      <p:sp>
        <p:nvSpPr>
          <p:cNvPr id="3" name="Title 1">
            <a:extLst>
              <a:ext uri="{FF2B5EF4-FFF2-40B4-BE49-F238E27FC236}">
                <a16:creationId xmlns:a16="http://schemas.microsoft.com/office/drawing/2014/main" id="{8E8533AB-C0A7-0B06-4A7A-1A91FF36E9DC}"/>
              </a:ext>
            </a:extLst>
          </p:cNvPr>
          <p:cNvSpPr txBox="1">
            <a:spLocks/>
          </p:cNvSpPr>
          <p:nvPr/>
        </p:nvSpPr>
        <p:spPr>
          <a:xfrm>
            <a:off x="459727" y="272509"/>
            <a:ext cx="11592281" cy="6025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a:ea typeface="+mj-ea"/>
                <a:cs typeface="+mj-cs"/>
              </a:rPr>
              <a:t>Roadmap: AIMNet2 for Transition State Chemistry!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9CE75-9922-9D44-33CF-62B12794A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4DB3A-25D5-7A3D-B28F-81A4203DACC5}"/>
              </a:ext>
            </a:extLst>
          </p:cNvPr>
          <p:cNvSpPr>
            <a:spLocks noGrp="1"/>
          </p:cNvSpPr>
          <p:nvPr>
            <p:ph type="title"/>
          </p:nvPr>
        </p:nvSpPr>
        <p:spPr>
          <a:xfrm>
            <a:off x="0" y="0"/>
            <a:ext cx="12192000" cy="832103"/>
          </a:xfrm>
        </p:spPr>
        <p:txBody>
          <a:bodyPr>
            <a:normAutofit/>
          </a:bodyPr>
          <a:lstStyle/>
          <a:p>
            <a:pPr algn="ctr"/>
            <a:r>
              <a:rPr lang="en-US" sz="3000" b="1" dirty="0">
                <a:latin typeface="Arial" panose="020B0604020202020204" pitchFamily="34" charset="0"/>
                <a:cs typeface="Arial" panose="020B0604020202020204" pitchFamily="34" charset="0"/>
              </a:rPr>
              <a:t>The Challenge of Computational Mechanistic Modeling</a:t>
            </a:r>
          </a:p>
        </p:txBody>
      </p:sp>
      <p:sp>
        <p:nvSpPr>
          <p:cNvPr id="4" name="Slide Number Placeholder 3">
            <a:extLst>
              <a:ext uri="{FF2B5EF4-FFF2-40B4-BE49-F238E27FC236}">
                <a16:creationId xmlns:a16="http://schemas.microsoft.com/office/drawing/2014/main" id="{9C4FCD71-8862-DF52-D705-923AB213E9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Slide </a:t>
            </a:r>
            <a:fld id="{FD0304B0-A25D-4998-AEDC-02E95F817262}" type="slidenum">
              <a:rPr kumimoji="0" lang="en-US"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Content Placeholder 2">
            <a:extLst>
              <a:ext uri="{FF2B5EF4-FFF2-40B4-BE49-F238E27FC236}">
                <a16:creationId xmlns:a16="http://schemas.microsoft.com/office/drawing/2014/main" id="{9D41BD36-FB36-6A5F-5BC0-EEF5D7A23D4D}"/>
              </a:ext>
            </a:extLst>
          </p:cNvPr>
          <p:cNvSpPr txBox="1">
            <a:spLocks/>
          </p:cNvSpPr>
          <p:nvPr/>
        </p:nvSpPr>
        <p:spPr>
          <a:xfrm>
            <a:off x="762000" y="860776"/>
            <a:ext cx="10458449" cy="135780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Tasks such as synthesis planning or reaction engineering can require </a:t>
            </a:r>
            <a:r>
              <a:rPr kumimoji="0" lang="en-US" sz="20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traversal of deep reaction networks, which is laborious with QM methods</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Goal:</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Carry out mechanistic modeling tasks, e.g., transition optimization, efficiently on ML potential energy surfaces with minimal sacrifices to accuracy. </a:t>
            </a:r>
            <a:endParaRPr kumimoji="0" lang="en-US" sz="20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7EB48D4D-853F-B351-2423-41EBC190A7E4}"/>
              </a:ext>
            </a:extLst>
          </p:cNvPr>
          <p:cNvCxnSpPr>
            <a:cxnSpLocks/>
          </p:cNvCxnSpPr>
          <p:nvPr/>
        </p:nvCxnSpPr>
        <p:spPr>
          <a:xfrm flipH="1">
            <a:off x="213360" y="2391354"/>
            <a:ext cx="11765280" cy="0"/>
          </a:xfrm>
          <a:prstGeom prst="line">
            <a:avLst/>
          </a:prstGeom>
          <a:noFill/>
          <a:ln w="57150" cap="rnd">
            <a:solidFill>
              <a:schemeClr val="bg1">
                <a:lumMod val="85000"/>
              </a:schemeClr>
            </a:solidFill>
            <a:prstDash val="sysDot"/>
            <a:round/>
          </a:ln>
          <a:effectLst/>
          <a:sp3d/>
        </p:spPr>
        <p:style>
          <a:lnRef idx="0">
            <a:scrgbClr r="0" g="0" b="0"/>
          </a:lnRef>
          <a:fillRef idx="0">
            <a:scrgbClr r="0" g="0" b="0"/>
          </a:fillRef>
          <a:effectRef idx="0">
            <a:scrgbClr r="0" g="0" b="0"/>
          </a:effectRef>
          <a:fontRef idx="none"/>
        </p:style>
      </p:cxnSp>
      <p:grpSp>
        <p:nvGrpSpPr>
          <p:cNvPr id="11" name="Group 10">
            <a:extLst>
              <a:ext uri="{FF2B5EF4-FFF2-40B4-BE49-F238E27FC236}">
                <a16:creationId xmlns:a16="http://schemas.microsoft.com/office/drawing/2014/main" id="{A2BC7F43-4798-B65E-5C26-2C1420B754F3}"/>
              </a:ext>
            </a:extLst>
          </p:cNvPr>
          <p:cNvGrpSpPr/>
          <p:nvPr/>
        </p:nvGrpSpPr>
        <p:grpSpPr>
          <a:xfrm>
            <a:off x="619470" y="2648071"/>
            <a:ext cx="3684320" cy="3860681"/>
            <a:chOff x="8487360" y="2683253"/>
            <a:chExt cx="3372487" cy="3540778"/>
          </a:xfrm>
        </p:grpSpPr>
        <p:pic>
          <p:nvPicPr>
            <p:cNvPr id="12" name="Picture 11" descr="A network of dots and lines with a star&#10;&#10;Description automatically generated">
              <a:extLst>
                <a:ext uri="{FF2B5EF4-FFF2-40B4-BE49-F238E27FC236}">
                  <a16:creationId xmlns:a16="http://schemas.microsoft.com/office/drawing/2014/main" id="{4123CF03-E0BC-B7DA-59F3-01019B9BB5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593" b="1"/>
            <a:stretch/>
          </p:blipFill>
          <p:spPr>
            <a:xfrm>
              <a:off x="8487360" y="2683253"/>
              <a:ext cx="3372487" cy="2440185"/>
            </a:xfrm>
            <a:prstGeom prst="rect">
              <a:avLst/>
            </a:prstGeom>
          </p:spPr>
        </p:pic>
        <p:sp>
          <p:nvSpPr>
            <p:cNvPr id="13" name="TextBox 12">
              <a:extLst>
                <a:ext uri="{FF2B5EF4-FFF2-40B4-BE49-F238E27FC236}">
                  <a16:creationId xmlns:a16="http://schemas.microsoft.com/office/drawing/2014/main" id="{354DE345-EDB8-243D-81B0-205290C701EC}"/>
                </a:ext>
              </a:extLst>
            </p:cNvPr>
            <p:cNvSpPr txBox="1"/>
            <p:nvPr/>
          </p:nvSpPr>
          <p:spPr>
            <a:xfrm>
              <a:off x="8710878" y="5151391"/>
              <a:ext cx="2990868" cy="10726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Synthesis Planning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Stressor-Specific Deconstruction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Total Synthesis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Biochemical Pathways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1800" b="1"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3" name="TextBox 2">
            <a:extLst>
              <a:ext uri="{FF2B5EF4-FFF2-40B4-BE49-F238E27FC236}">
                <a16:creationId xmlns:a16="http://schemas.microsoft.com/office/drawing/2014/main" id="{2C62B97A-3A51-DA4C-91E6-507E3359D670}"/>
              </a:ext>
            </a:extLst>
          </p:cNvPr>
          <p:cNvSpPr txBox="1"/>
          <p:nvPr/>
        </p:nvSpPr>
        <p:spPr>
          <a:xfrm>
            <a:off x="7864281" y="6537425"/>
            <a:ext cx="30475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contact: danstine@andrew.cmu.edu</a:t>
            </a:r>
          </a:p>
        </p:txBody>
      </p:sp>
      <p:grpSp>
        <p:nvGrpSpPr>
          <p:cNvPr id="5" name="Group 4">
            <a:extLst>
              <a:ext uri="{FF2B5EF4-FFF2-40B4-BE49-F238E27FC236}">
                <a16:creationId xmlns:a16="http://schemas.microsoft.com/office/drawing/2014/main" id="{83673832-9E6F-242C-CE75-BFBC04F8BC54}"/>
              </a:ext>
            </a:extLst>
          </p:cNvPr>
          <p:cNvGrpSpPr/>
          <p:nvPr/>
        </p:nvGrpSpPr>
        <p:grpSpPr>
          <a:xfrm>
            <a:off x="4732797" y="2692026"/>
            <a:ext cx="7077858" cy="3305198"/>
            <a:chOff x="5399563" y="2827737"/>
            <a:chExt cx="6531179" cy="3049912"/>
          </a:xfrm>
        </p:grpSpPr>
        <p:pic>
          <p:nvPicPr>
            <p:cNvPr id="6" name="Picture 5">
              <a:extLst>
                <a:ext uri="{FF2B5EF4-FFF2-40B4-BE49-F238E27FC236}">
                  <a16:creationId xmlns:a16="http://schemas.microsoft.com/office/drawing/2014/main" id="{A86436CD-118C-DC3A-D8B0-3657D03D5916}"/>
                </a:ext>
              </a:extLst>
            </p:cNvPr>
            <p:cNvPicPr>
              <a:picLocks noChangeAspect="1"/>
            </p:cNvPicPr>
            <p:nvPr/>
          </p:nvPicPr>
          <p:blipFill>
            <a:blip r:embed="rId3"/>
            <a:stretch>
              <a:fillRect/>
            </a:stretch>
          </p:blipFill>
          <p:spPr>
            <a:xfrm>
              <a:off x="5399563" y="2827737"/>
              <a:ext cx="6531179" cy="2160173"/>
            </a:xfrm>
            <a:prstGeom prst="rect">
              <a:avLst/>
            </a:prstGeom>
          </p:spPr>
        </p:pic>
        <p:sp>
          <p:nvSpPr>
            <p:cNvPr id="7" name="TextBox 6">
              <a:extLst>
                <a:ext uri="{FF2B5EF4-FFF2-40B4-BE49-F238E27FC236}">
                  <a16:creationId xmlns:a16="http://schemas.microsoft.com/office/drawing/2014/main" id="{9C409B5F-9FC1-5466-C85A-1C059B198E26}"/>
                </a:ext>
              </a:extLst>
            </p:cNvPr>
            <p:cNvSpPr txBox="1"/>
            <p:nvPr/>
          </p:nvSpPr>
          <p:spPr>
            <a:xfrm>
              <a:off x="6162752" y="5281239"/>
              <a:ext cx="4856480" cy="596410"/>
            </a:xfrm>
            <a:prstGeom prst="rect">
              <a:avLst/>
            </a:prstGeom>
            <a:noFill/>
            <a:ln w="25400">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approximate time required per reaction with DFT: hour(s) – several days</a:t>
              </a:r>
            </a:p>
          </p:txBody>
        </p:sp>
      </p:grpSp>
      <p:sp>
        <p:nvSpPr>
          <p:cNvPr id="9" name="TextBox 8">
            <a:extLst>
              <a:ext uri="{FF2B5EF4-FFF2-40B4-BE49-F238E27FC236}">
                <a16:creationId xmlns:a16="http://schemas.microsoft.com/office/drawing/2014/main" id="{1EE1AEAD-723E-620B-8DA0-16B11A0CF565}"/>
              </a:ext>
            </a:extLst>
          </p:cNvPr>
          <p:cNvSpPr txBox="1"/>
          <p:nvPr/>
        </p:nvSpPr>
        <p:spPr>
          <a:xfrm>
            <a:off x="5818074" y="6232623"/>
            <a:ext cx="4485715" cy="369332"/>
          </a:xfrm>
          <a:prstGeom prst="rect">
            <a:avLst/>
          </a:prstGeom>
          <a:noFill/>
        </p:spPr>
        <p:txBody>
          <a:bodyPr wrap="none" rtlCol="0">
            <a:spAutoFit/>
          </a:bodyPr>
          <a:lstStyle/>
          <a:p>
            <a:r>
              <a:rPr lang="en-US" dirty="0"/>
              <a:t>Plugins: ASE, Sisyphus, Sella (coming soon)</a:t>
            </a:r>
          </a:p>
        </p:txBody>
      </p:sp>
    </p:spTree>
    <p:extLst>
      <p:ext uri="{BB962C8B-B14F-4D97-AF65-F5344CB8AC3E}">
        <p14:creationId xmlns:p14="http://schemas.microsoft.com/office/powerpoint/2010/main" val="40251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9CE75-9922-9D44-33CF-62B12794A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4DB3A-25D5-7A3D-B28F-81A4203DACC5}"/>
              </a:ext>
            </a:extLst>
          </p:cNvPr>
          <p:cNvSpPr>
            <a:spLocks noGrp="1"/>
          </p:cNvSpPr>
          <p:nvPr>
            <p:ph type="title"/>
          </p:nvPr>
        </p:nvSpPr>
        <p:spPr>
          <a:xfrm>
            <a:off x="0" y="0"/>
            <a:ext cx="12192000" cy="832103"/>
          </a:xfrm>
        </p:spPr>
        <p:txBody>
          <a:bodyPr>
            <a:normAutofit/>
          </a:bodyPr>
          <a:lstStyle/>
          <a:p>
            <a:pPr algn="ctr"/>
            <a:r>
              <a:rPr lang="en-US" sz="3000" b="1" dirty="0">
                <a:latin typeface="Arial" panose="020B0604020202020204" pitchFamily="34" charset="0"/>
                <a:cs typeface="Arial" panose="020B0604020202020204" pitchFamily="34" charset="0"/>
              </a:rPr>
              <a:t>RxnAIMNet Enables Accurate Mechanistic Study</a:t>
            </a:r>
          </a:p>
        </p:txBody>
      </p:sp>
      <p:sp>
        <p:nvSpPr>
          <p:cNvPr id="4" name="Slide Number Placeholder 3">
            <a:extLst>
              <a:ext uri="{FF2B5EF4-FFF2-40B4-BE49-F238E27FC236}">
                <a16:creationId xmlns:a16="http://schemas.microsoft.com/office/drawing/2014/main" id="{9C4FCD71-8862-DF52-D705-923AB213E9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Slide </a:t>
            </a:r>
            <a:fld id="{FD0304B0-A25D-4998-AEDC-02E95F817262}" type="slidenum">
              <a:rPr kumimoji="0" lang="en-US"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8" name="Picture 17" descr="A molecule model of a molecule&#10;&#10;Description automatically generated with medium confidence">
            <a:extLst>
              <a:ext uri="{FF2B5EF4-FFF2-40B4-BE49-F238E27FC236}">
                <a16:creationId xmlns:a16="http://schemas.microsoft.com/office/drawing/2014/main" id="{13C18CEF-1A0B-57EB-BCA5-CE361F33C417}"/>
              </a:ext>
            </a:extLst>
          </p:cNvPr>
          <p:cNvPicPr>
            <a:picLocks noChangeAspect="1"/>
          </p:cNvPicPr>
          <p:nvPr/>
        </p:nvPicPr>
        <p:blipFill rotWithShape="1">
          <a:blip r:embed="rId2">
            <a:extLst>
              <a:ext uri="{28A0092B-C50C-407E-A947-70E740481C1C}">
                <a14:useLocalDpi xmlns:a14="http://schemas.microsoft.com/office/drawing/2010/main" val="0"/>
              </a:ext>
            </a:extLst>
          </a:blip>
          <a:srcRect l="15320" t="32292" r="17212" b="27984"/>
          <a:stretch/>
        </p:blipFill>
        <p:spPr>
          <a:xfrm>
            <a:off x="60365" y="3176757"/>
            <a:ext cx="3697357" cy="2176950"/>
          </a:xfrm>
          <a:prstGeom prst="rect">
            <a:avLst/>
          </a:prstGeom>
        </p:spPr>
      </p:pic>
      <p:pic>
        <p:nvPicPr>
          <p:cNvPr id="19" name="Graphic 18">
            <a:extLst>
              <a:ext uri="{FF2B5EF4-FFF2-40B4-BE49-F238E27FC236}">
                <a16:creationId xmlns:a16="http://schemas.microsoft.com/office/drawing/2014/main" id="{A912D951-4E4B-66A7-49F0-84AABAD7C4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4840" y="1770486"/>
            <a:ext cx="3529614" cy="892244"/>
          </a:xfrm>
          <a:prstGeom prst="rect">
            <a:avLst/>
          </a:prstGeom>
        </p:spPr>
      </p:pic>
      <p:sp>
        <p:nvSpPr>
          <p:cNvPr id="20" name="TextBox 19">
            <a:extLst>
              <a:ext uri="{FF2B5EF4-FFF2-40B4-BE49-F238E27FC236}">
                <a16:creationId xmlns:a16="http://schemas.microsoft.com/office/drawing/2014/main" id="{C362FAF5-6547-A195-559A-00FD216EEDA7}"/>
              </a:ext>
            </a:extLst>
          </p:cNvPr>
          <p:cNvSpPr txBox="1"/>
          <p:nvPr/>
        </p:nvSpPr>
        <p:spPr>
          <a:xfrm>
            <a:off x="35352" y="2626896"/>
            <a:ext cx="8572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Diene</a:t>
            </a:r>
          </a:p>
        </p:txBody>
      </p:sp>
      <p:sp>
        <p:nvSpPr>
          <p:cNvPr id="21" name="TextBox 20">
            <a:extLst>
              <a:ext uri="{FF2B5EF4-FFF2-40B4-BE49-F238E27FC236}">
                <a16:creationId xmlns:a16="http://schemas.microsoft.com/office/drawing/2014/main" id="{DC3F17B2-BA5D-FB66-1E2D-9AAE9AC2601D}"/>
              </a:ext>
            </a:extLst>
          </p:cNvPr>
          <p:cNvSpPr txBox="1"/>
          <p:nvPr/>
        </p:nvSpPr>
        <p:spPr>
          <a:xfrm>
            <a:off x="945308" y="2633881"/>
            <a:ext cx="12763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Dienophile</a:t>
            </a:r>
          </a:p>
        </p:txBody>
      </p:sp>
      <p:sp>
        <p:nvSpPr>
          <p:cNvPr id="23" name="TextBox 22">
            <a:extLst>
              <a:ext uri="{FF2B5EF4-FFF2-40B4-BE49-F238E27FC236}">
                <a16:creationId xmlns:a16="http://schemas.microsoft.com/office/drawing/2014/main" id="{F1859940-DAA5-1B12-C150-8838974B15EE}"/>
              </a:ext>
            </a:extLst>
          </p:cNvPr>
          <p:cNvSpPr txBox="1"/>
          <p:nvPr/>
        </p:nvSpPr>
        <p:spPr>
          <a:xfrm>
            <a:off x="2355209" y="2643406"/>
            <a:ext cx="146684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Unsaturated Ring</a:t>
            </a:r>
          </a:p>
        </p:txBody>
      </p:sp>
      <p:sp>
        <p:nvSpPr>
          <p:cNvPr id="24" name="TextBox 23">
            <a:extLst>
              <a:ext uri="{FF2B5EF4-FFF2-40B4-BE49-F238E27FC236}">
                <a16:creationId xmlns:a16="http://schemas.microsoft.com/office/drawing/2014/main" id="{3224221E-E15E-1922-036E-2D179A5FA56D}"/>
              </a:ext>
            </a:extLst>
          </p:cNvPr>
          <p:cNvSpPr txBox="1"/>
          <p:nvPr/>
        </p:nvSpPr>
        <p:spPr>
          <a:xfrm>
            <a:off x="304840" y="1266621"/>
            <a:ext cx="3429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lumMod val="75000"/>
                  </a:prstClr>
                </a:solidFill>
                <a:effectLst/>
                <a:uLnTx/>
                <a:uFillTx/>
                <a:latin typeface="Arial" panose="020B0604020202020204" pitchFamily="34" charset="0"/>
                <a:ea typeface="Calibri" panose="020F0502020204030204" pitchFamily="34" charset="0"/>
                <a:cs typeface="Arial" panose="020B0604020202020204" pitchFamily="34" charset="0"/>
              </a:rPr>
              <a:t>[4+2]-cycloaddition</a:t>
            </a:r>
          </a:p>
        </p:txBody>
      </p:sp>
      <p:sp>
        <p:nvSpPr>
          <p:cNvPr id="3" name="TextBox 2">
            <a:extLst>
              <a:ext uri="{FF2B5EF4-FFF2-40B4-BE49-F238E27FC236}">
                <a16:creationId xmlns:a16="http://schemas.microsoft.com/office/drawing/2014/main" id="{441EDF89-66AC-F8CF-C48F-B44FCA225832}"/>
              </a:ext>
            </a:extLst>
          </p:cNvPr>
          <p:cNvSpPr txBox="1"/>
          <p:nvPr/>
        </p:nvSpPr>
        <p:spPr>
          <a:xfrm>
            <a:off x="7864281" y="6537425"/>
            <a:ext cx="30475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contact: danstine@andrew.cmu.edu</a:t>
            </a:r>
          </a:p>
        </p:txBody>
      </p:sp>
      <p:grpSp>
        <p:nvGrpSpPr>
          <p:cNvPr id="6" name="Group 5">
            <a:extLst>
              <a:ext uri="{FF2B5EF4-FFF2-40B4-BE49-F238E27FC236}">
                <a16:creationId xmlns:a16="http://schemas.microsoft.com/office/drawing/2014/main" id="{A36D5FD2-4BFE-9727-95EB-F0516AF3A0F3}"/>
              </a:ext>
            </a:extLst>
          </p:cNvPr>
          <p:cNvGrpSpPr/>
          <p:nvPr/>
        </p:nvGrpSpPr>
        <p:grpSpPr>
          <a:xfrm>
            <a:off x="3757723" y="999675"/>
            <a:ext cx="8434278" cy="5346473"/>
            <a:chOff x="3757723" y="999675"/>
            <a:chExt cx="8434278" cy="5346473"/>
          </a:xfrm>
        </p:grpSpPr>
        <p:grpSp>
          <p:nvGrpSpPr>
            <p:cNvPr id="25" name="Group 24">
              <a:extLst>
                <a:ext uri="{FF2B5EF4-FFF2-40B4-BE49-F238E27FC236}">
                  <a16:creationId xmlns:a16="http://schemas.microsoft.com/office/drawing/2014/main" id="{DAD8B422-75D1-B2D9-07F2-2085B1D142BB}"/>
                </a:ext>
              </a:extLst>
            </p:cNvPr>
            <p:cNvGrpSpPr/>
            <p:nvPr/>
          </p:nvGrpSpPr>
          <p:grpSpPr>
            <a:xfrm>
              <a:off x="3757723" y="999675"/>
              <a:ext cx="8434278" cy="4563065"/>
              <a:chOff x="4574305" y="1311212"/>
              <a:chExt cx="8434278" cy="4563065"/>
            </a:xfrm>
          </p:grpSpPr>
          <p:grpSp>
            <p:nvGrpSpPr>
              <p:cNvPr id="26" name="Group 25">
                <a:extLst>
                  <a:ext uri="{FF2B5EF4-FFF2-40B4-BE49-F238E27FC236}">
                    <a16:creationId xmlns:a16="http://schemas.microsoft.com/office/drawing/2014/main" id="{1AD3648D-7B92-C7BC-67D6-C407634A7E69}"/>
                  </a:ext>
                </a:extLst>
              </p:cNvPr>
              <p:cNvGrpSpPr/>
              <p:nvPr/>
            </p:nvGrpSpPr>
            <p:grpSpPr>
              <a:xfrm>
                <a:off x="4574305" y="1311212"/>
                <a:ext cx="8434278" cy="4563065"/>
                <a:chOff x="4574305" y="1311212"/>
                <a:chExt cx="8434278" cy="4563065"/>
              </a:xfrm>
            </p:grpSpPr>
            <p:pic>
              <p:nvPicPr>
                <p:cNvPr id="28" name="Graphic 27">
                  <a:extLst>
                    <a:ext uri="{FF2B5EF4-FFF2-40B4-BE49-F238E27FC236}">
                      <a16:creationId xmlns:a16="http://schemas.microsoft.com/office/drawing/2014/main" id="{304547BE-E33F-B8B4-1C38-E4C7850EB5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5571" y="2140245"/>
                  <a:ext cx="4052045" cy="3734032"/>
                </a:xfrm>
                <a:prstGeom prst="rect">
                  <a:avLst/>
                </a:prstGeom>
              </p:spPr>
            </p:pic>
            <p:pic>
              <p:nvPicPr>
                <p:cNvPr id="29" name="Graphic 28">
                  <a:extLst>
                    <a:ext uri="{FF2B5EF4-FFF2-40B4-BE49-F238E27FC236}">
                      <a16:creationId xmlns:a16="http://schemas.microsoft.com/office/drawing/2014/main" id="{D112F1CD-E875-A9DA-A94C-56706DCA65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3277" y="2184960"/>
                  <a:ext cx="4201486" cy="3515724"/>
                </a:xfrm>
                <a:prstGeom prst="rect">
                  <a:avLst/>
                </a:prstGeom>
              </p:spPr>
            </p:pic>
            <p:sp>
              <p:nvSpPr>
                <p:cNvPr id="30" name="TextBox 29">
                  <a:extLst>
                    <a:ext uri="{FF2B5EF4-FFF2-40B4-BE49-F238E27FC236}">
                      <a16:creationId xmlns:a16="http://schemas.microsoft.com/office/drawing/2014/main" id="{9B558E66-EEE2-B581-3EF8-5E3003EF891E}"/>
                    </a:ext>
                  </a:extLst>
                </p:cNvPr>
                <p:cNvSpPr txBox="1"/>
                <p:nvPr/>
              </p:nvSpPr>
              <p:spPr>
                <a:xfrm>
                  <a:off x="4574305" y="1311212"/>
                  <a:ext cx="843427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RxnAIMNet characterizes Diels-Alder thermochemistry within 0.5 kcal mol</a:t>
                  </a:r>
                  <a:r>
                    <a:rPr kumimoji="0" lang="en-US" sz="1800" b="1" i="0" u="sng" strike="noStrike" kern="1200" cap="none" spc="0" normalizeH="0" baseline="3000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-1</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despite only being trained on simple bond-breaking &amp; bond-forming operations.</a:t>
                  </a:r>
                  <a:endParaRPr kumimoji="0" lang="en-US" sz="18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7" name="Chart Placeholder 2">
                <a:extLst>
                  <a:ext uri="{FF2B5EF4-FFF2-40B4-BE49-F238E27FC236}">
                    <a16:creationId xmlns:a16="http://schemas.microsoft.com/office/drawing/2014/main" id="{0F6EC466-8F46-AF23-7145-9DCDC805FD50}"/>
                  </a:ext>
                </a:extLst>
              </p:cNvPr>
              <p:cNvSpPr txBox="1">
                <a:spLocks/>
              </p:cNvSpPr>
              <p:nvPr/>
            </p:nvSpPr>
            <p:spPr>
              <a:xfrm>
                <a:off x="5384860" y="2277322"/>
                <a:ext cx="2488833" cy="39726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marL="0" marR="0" indent="0" algn="l" defTabSz="914400" rtl="0" eaLnBrk="1" latinLnBrk="0" hangingPunct="1">
                  <a:lnSpc>
                    <a:spcPct val="90000"/>
                  </a:lnSpc>
                  <a:spcBef>
                    <a:spcPts val="1000"/>
                  </a:spcBef>
                  <a:spcAft>
                    <a:spcPts val="0"/>
                  </a:spcAft>
                  <a:buClrTx/>
                  <a:buSzPct val="100000"/>
                  <a:buFont typeface="Arial"/>
                  <a:buNone/>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a:lstStyle>
              <a:p>
                <a:pPr marL="0" marR="0" lvl="0" indent="0" algn="l" defTabSz="914400" rtl="0" eaLnBrk="1" fontAlgn="auto" latinLnBrk="0" hangingPunct="1">
                  <a:lnSpc>
                    <a:spcPct val="90000"/>
                  </a:lnSpc>
                  <a:spcBef>
                    <a:spcPts val="1000"/>
                  </a:spcBef>
                  <a:spcAft>
                    <a:spcPts val="0"/>
                  </a:spcAft>
                  <a:buClrTx/>
                  <a:buSzPct val="100000"/>
                  <a:buFont typeface="Arial"/>
                  <a:buNone/>
                  <a:tabLst/>
                  <a:defRPr/>
                </a:pPr>
                <a:r>
                  <a:rPr kumimoji="0" lang="en-US" sz="1400" b="1" i="0" u="none" strike="noStrike" kern="1200" cap="none" spc="0" normalizeH="0" baseline="0" noProof="0" dirty="0">
                    <a:ln>
                      <a:noFill/>
                    </a:ln>
                    <a:solidFill>
                      <a:srgbClr val="196B24">
                        <a:lumMod val="50000"/>
                      </a:srgbClr>
                    </a:solidFill>
                    <a:effectLst/>
                    <a:uLnTx/>
                    <a:uFillTx/>
                    <a:latin typeface="Arial" panose="020B0604020202020204" pitchFamily="34" charset="0"/>
                    <a:ea typeface="Calibri" panose="020F0502020204030204" pitchFamily="34" charset="0"/>
                    <a:cs typeface="Arial" panose="020B0604020202020204" pitchFamily="34" charset="0"/>
                    <a:sym typeface="Open Sans Regular"/>
                  </a:rPr>
                  <a:t>650 Diels-Alder reactions</a:t>
                </a:r>
              </a:p>
            </p:txBody>
          </p:sp>
        </p:grpSp>
        <p:sp>
          <p:nvSpPr>
            <p:cNvPr id="5" name="TextBox 4">
              <a:extLst>
                <a:ext uri="{FF2B5EF4-FFF2-40B4-BE49-F238E27FC236}">
                  <a16:creationId xmlns:a16="http://schemas.microsoft.com/office/drawing/2014/main" id="{EF10CB90-019A-21BD-0E69-A8EFF35D1BF3}"/>
                </a:ext>
              </a:extLst>
            </p:cNvPr>
            <p:cNvSpPr txBox="1"/>
            <p:nvPr/>
          </p:nvSpPr>
          <p:spPr>
            <a:xfrm>
              <a:off x="5055955" y="5699817"/>
              <a:ext cx="6515099" cy="646331"/>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*accurately distinguishes endo vs. exo selectivity and regioselectivity  </a:t>
              </a:r>
            </a:p>
          </p:txBody>
        </p:sp>
      </p:grpSp>
    </p:spTree>
    <p:extLst>
      <p:ext uri="{BB962C8B-B14F-4D97-AF65-F5344CB8AC3E}">
        <p14:creationId xmlns:p14="http://schemas.microsoft.com/office/powerpoint/2010/main" val="1581710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9CE75-9922-9D44-33CF-62B12794A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4DB3A-25D5-7A3D-B28F-81A4203DACC5}"/>
              </a:ext>
            </a:extLst>
          </p:cNvPr>
          <p:cNvSpPr>
            <a:spLocks noGrp="1"/>
          </p:cNvSpPr>
          <p:nvPr>
            <p:ph type="title"/>
          </p:nvPr>
        </p:nvSpPr>
        <p:spPr>
          <a:xfrm>
            <a:off x="0" y="0"/>
            <a:ext cx="12192000" cy="832103"/>
          </a:xfrm>
        </p:spPr>
        <p:txBody>
          <a:bodyPr>
            <a:normAutofit/>
          </a:bodyPr>
          <a:lstStyle/>
          <a:p>
            <a:pPr algn="ctr"/>
            <a:r>
              <a:rPr lang="en-US" sz="3000" b="1" dirty="0">
                <a:latin typeface="Arial" panose="020B0604020202020204" pitchFamily="34" charset="0"/>
                <a:cs typeface="Arial" panose="020B0604020202020204" pitchFamily="34" charset="0"/>
              </a:rPr>
              <a:t>One NNP, Many Reaction Mechanisms without Retraining</a:t>
            </a:r>
          </a:p>
        </p:txBody>
      </p:sp>
      <p:sp>
        <p:nvSpPr>
          <p:cNvPr id="4" name="Slide Number Placeholder 3">
            <a:extLst>
              <a:ext uri="{FF2B5EF4-FFF2-40B4-BE49-F238E27FC236}">
                <a16:creationId xmlns:a16="http://schemas.microsoft.com/office/drawing/2014/main" id="{9C4FCD71-8862-DF52-D705-923AB213E9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Slide </a:t>
            </a:r>
            <a:fld id="{FD0304B0-A25D-4998-AEDC-02E95F817262}" type="slidenum">
              <a:rPr kumimoji="0" lang="en-US"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6" name="Group 15">
            <a:extLst>
              <a:ext uri="{FF2B5EF4-FFF2-40B4-BE49-F238E27FC236}">
                <a16:creationId xmlns:a16="http://schemas.microsoft.com/office/drawing/2014/main" id="{D7C49FEC-80CD-34CC-BBB9-0A6266F04968}"/>
              </a:ext>
            </a:extLst>
          </p:cNvPr>
          <p:cNvGrpSpPr/>
          <p:nvPr/>
        </p:nvGrpSpPr>
        <p:grpSpPr>
          <a:xfrm>
            <a:off x="8787008" y="2098110"/>
            <a:ext cx="3325660" cy="4296902"/>
            <a:chOff x="5748878" y="2650386"/>
            <a:chExt cx="6316494" cy="3211643"/>
          </a:xfrm>
        </p:grpSpPr>
        <p:sp>
          <p:nvSpPr>
            <p:cNvPr id="17" name="Rectangle 16">
              <a:extLst>
                <a:ext uri="{FF2B5EF4-FFF2-40B4-BE49-F238E27FC236}">
                  <a16:creationId xmlns:a16="http://schemas.microsoft.com/office/drawing/2014/main" id="{676F9FE8-C591-D4BE-5BE9-58CC2EB4784C}"/>
                </a:ext>
              </a:extLst>
            </p:cNvPr>
            <p:cNvSpPr/>
            <p:nvPr/>
          </p:nvSpPr>
          <p:spPr>
            <a:xfrm>
              <a:off x="5748878" y="4088429"/>
              <a:ext cx="6316494" cy="1773600"/>
            </a:xfrm>
            <a:prstGeom prst="rect">
              <a:avLst/>
            </a:prstGeom>
            <a:solidFill>
              <a:schemeClr val="bg1"/>
            </a:solidFill>
            <a:ln w="28575"/>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8" name="Group 17">
              <a:extLst>
                <a:ext uri="{FF2B5EF4-FFF2-40B4-BE49-F238E27FC236}">
                  <a16:creationId xmlns:a16="http://schemas.microsoft.com/office/drawing/2014/main" id="{A011E725-C4FE-B3C1-355A-F52D7780A0DD}"/>
                </a:ext>
              </a:extLst>
            </p:cNvPr>
            <p:cNvGrpSpPr/>
            <p:nvPr/>
          </p:nvGrpSpPr>
          <p:grpSpPr>
            <a:xfrm>
              <a:off x="7268376" y="2650386"/>
              <a:ext cx="3122516" cy="1154247"/>
              <a:chOff x="12507475" y="-2879552"/>
              <a:chExt cx="7049644" cy="2838662"/>
            </a:xfrm>
          </p:grpSpPr>
          <p:pic>
            <p:nvPicPr>
              <p:cNvPr id="20" name="Picture 2" descr="Election voter box icon in flat style. Ballot suggestion vector  illustration on white isolated background. Election vote business concept.  26129951 Vector Art at Vecteezy">
                <a:extLst>
                  <a:ext uri="{FF2B5EF4-FFF2-40B4-BE49-F238E27FC236}">
                    <a16:creationId xmlns:a16="http://schemas.microsoft.com/office/drawing/2014/main" id="{876A269D-26D1-8D07-4290-21462B3F423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558" t="26628" r="23277" b="27764"/>
              <a:stretch/>
            </p:blipFill>
            <p:spPr bwMode="auto">
              <a:xfrm>
                <a:off x="12507475" y="-2879552"/>
                <a:ext cx="7049644" cy="283866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FB63487-41EE-ABD8-4F01-31FD379865B8}"/>
                  </a:ext>
                </a:extLst>
              </p:cNvPr>
              <p:cNvSpPr txBox="1"/>
              <p:nvPr/>
            </p:nvSpPr>
            <p:spPr>
              <a:xfrm flipH="1">
                <a:off x="13729684" y="-942511"/>
                <a:ext cx="5498884" cy="565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Calibri"/>
                  </a:rPr>
                  <a:t>suggestions</a:t>
                </a:r>
              </a:p>
            </p:txBody>
          </p:sp>
        </p:grpSp>
        <p:sp>
          <p:nvSpPr>
            <p:cNvPr id="19" name="TextBox 18">
              <a:extLst>
                <a:ext uri="{FF2B5EF4-FFF2-40B4-BE49-F238E27FC236}">
                  <a16:creationId xmlns:a16="http://schemas.microsoft.com/office/drawing/2014/main" id="{1EA61DC6-3140-3185-F430-64EDD156318A}"/>
                </a:ext>
              </a:extLst>
            </p:cNvPr>
            <p:cNvSpPr txBox="1"/>
            <p:nvPr/>
          </p:nvSpPr>
          <p:spPr>
            <a:xfrm>
              <a:off x="5950564" y="4150508"/>
              <a:ext cx="5913121" cy="1649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RxnAIMNet has been tested on </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Diels-Alder, triazole formation (click chemistry), combustion, tautomerization, hydrogen transfer, esterification, aldehyde and ketone formation, metathesis, ring-closing and ring-opening, amine protection-deprotection, …</a:t>
              </a:r>
            </a:p>
          </p:txBody>
        </p:sp>
      </p:grpSp>
      <p:sp>
        <p:nvSpPr>
          <p:cNvPr id="25" name="TextBox 24">
            <a:extLst>
              <a:ext uri="{FF2B5EF4-FFF2-40B4-BE49-F238E27FC236}">
                <a16:creationId xmlns:a16="http://schemas.microsoft.com/office/drawing/2014/main" id="{EB17F7EC-E502-6D5D-3CB4-F4BA8168BE7F}"/>
              </a:ext>
            </a:extLst>
          </p:cNvPr>
          <p:cNvSpPr txBox="1"/>
          <p:nvPr/>
        </p:nvSpPr>
        <p:spPr>
          <a:xfrm>
            <a:off x="1373132" y="6395012"/>
            <a:ext cx="985791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rPr>
              <a:t>Several Collaborative Application Projects using RxnAIMNet Coming Soon!</a:t>
            </a:r>
          </a:p>
        </p:txBody>
      </p:sp>
      <p:pic>
        <p:nvPicPr>
          <p:cNvPr id="22" name="Picture 21" descr="A collage of different chemical formulas&#10;&#10;Description automatically generated with medium confidence">
            <a:extLst>
              <a:ext uri="{FF2B5EF4-FFF2-40B4-BE49-F238E27FC236}">
                <a16:creationId xmlns:a16="http://schemas.microsoft.com/office/drawing/2014/main" id="{2393DA50-7F33-E432-1EF9-B0C90F1448DC}"/>
              </a:ext>
            </a:extLst>
          </p:cNvPr>
          <p:cNvPicPr>
            <a:picLocks noChangeAspect="1"/>
          </p:cNvPicPr>
          <p:nvPr/>
        </p:nvPicPr>
        <p:blipFill>
          <a:blip r:embed="rId3"/>
          <a:stretch>
            <a:fillRect/>
          </a:stretch>
        </p:blipFill>
        <p:spPr>
          <a:xfrm>
            <a:off x="185521" y="717114"/>
            <a:ext cx="8469375" cy="5565589"/>
          </a:xfrm>
          <a:prstGeom prst="rect">
            <a:avLst/>
          </a:prstGeom>
        </p:spPr>
      </p:pic>
    </p:spTree>
    <p:extLst>
      <p:ext uri="{BB962C8B-B14F-4D97-AF65-F5344CB8AC3E}">
        <p14:creationId xmlns:p14="http://schemas.microsoft.com/office/powerpoint/2010/main" val="439450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14E5F-292B-0513-4CB1-2518D76B7D3E}"/>
              </a:ext>
            </a:extLst>
          </p:cNvPr>
          <p:cNvSpPr>
            <a:spLocks noGrp="1"/>
          </p:cNvSpPr>
          <p:nvPr>
            <p:ph type="title"/>
          </p:nvPr>
        </p:nvSpPr>
        <p:spPr>
          <a:xfrm>
            <a:off x="36312" y="0"/>
            <a:ext cx="5810427" cy="1472168"/>
          </a:xfrm>
        </p:spPr>
        <p:txBody>
          <a:bodyPr>
            <a:normAutofit/>
          </a:bodyPr>
          <a:lstStyle/>
          <a:p>
            <a:r>
              <a:rPr lang="en-US" sz="3200" b="1" dirty="0"/>
              <a:t>AIMNet2-Pd: Pd-catalyzed C-C </a:t>
            </a:r>
            <a:br>
              <a:rPr lang="en-US" sz="3200" b="1" dirty="0"/>
            </a:br>
            <a:r>
              <a:rPr lang="en-US" sz="3200" b="1" dirty="0"/>
              <a:t>cross-coupling reaction</a:t>
            </a:r>
          </a:p>
        </p:txBody>
      </p:sp>
      <p:pic>
        <p:nvPicPr>
          <p:cNvPr id="1026" name="Picture 2">
            <a:extLst>
              <a:ext uri="{FF2B5EF4-FFF2-40B4-BE49-F238E27FC236}">
                <a16:creationId xmlns:a16="http://schemas.microsoft.com/office/drawing/2014/main" id="{4CAE8F6B-DEC8-AFA5-87A1-91142711E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95" y="1098786"/>
            <a:ext cx="6168968" cy="20482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743E8A8-8651-035C-96BB-65C60515928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2936" y="2513133"/>
            <a:ext cx="3437147" cy="23028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D4B9A12-FE32-AA96-5EF9-0BF40B2AD416}"/>
              </a:ext>
            </a:extLst>
          </p:cNvPr>
          <p:cNvSpPr txBox="1"/>
          <p:nvPr/>
        </p:nvSpPr>
        <p:spPr>
          <a:xfrm>
            <a:off x="419099" y="5003658"/>
            <a:ext cx="6168968" cy="707886"/>
          </a:xfrm>
          <a:prstGeom prst="rect">
            <a:avLst/>
          </a:prstGeom>
          <a:noFill/>
        </p:spPr>
        <p:txBody>
          <a:bodyPr wrap="square">
            <a:spAutoFit/>
          </a:bodyPr>
          <a:lstStyle/>
          <a:p>
            <a:pPr marR="0" lvl="0" algn="just" rtl="0">
              <a:spcBef>
                <a:spcPts val="0"/>
              </a:spcBef>
              <a:spcAft>
                <a:spcPts val="0"/>
              </a:spcAft>
            </a:pPr>
            <a:r>
              <a:rPr lang="en-US" sz="2000" dirty="0">
                <a:solidFill>
                  <a:srgbClr val="0A2240"/>
                </a:solidFill>
                <a:latin typeface="Calibri"/>
                <a:ea typeface="Calibri"/>
                <a:cs typeface="Calibri"/>
                <a:sym typeface="Calibri"/>
              </a:rPr>
              <a:t>AIMNet2-Pd is the 1</a:t>
            </a:r>
            <a:r>
              <a:rPr lang="en-US" sz="2000" baseline="30000" dirty="0">
                <a:solidFill>
                  <a:srgbClr val="0A2240"/>
                </a:solidFill>
                <a:latin typeface="Calibri"/>
                <a:ea typeface="Calibri"/>
                <a:cs typeface="Calibri"/>
                <a:sym typeface="Calibri"/>
              </a:rPr>
              <a:t>st</a:t>
            </a:r>
            <a:r>
              <a:rPr lang="en-US" sz="2000" dirty="0">
                <a:solidFill>
                  <a:srgbClr val="0A2240"/>
                </a:solidFill>
                <a:latin typeface="Calibri"/>
                <a:ea typeface="Calibri"/>
                <a:cs typeface="Calibri"/>
                <a:sym typeface="Calibri"/>
              </a:rPr>
              <a:t> MLIP with </a:t>
            </a:r>
            <a:r>
              <a:rPr lang="en-US" sz="2000" b="1" u="sng" dirty="0">
                <a:solidFill>
                  <a:srgbClr val="0A2240"/>
                </a:solidFill>
                <a:latin typeface="Calibri"/>
                <a:ea typeface="Calibri"/>
                <a:cs typeface="Calibri"/>
                <a:sym typeface="Calibri"/>
              </a:rPr>
              <a:t>broad applicability to reactive Pd-based metal-organic molecules</a:t>
            </a:r>
          </a:p>
        </p:txBody>
      </p:sp>
      <p:pic>
        <p:nvPicPr>
          <p:cNvPr id="2050" name="Picture 2" descr="Drawing of Richard Heck's experiment with palladium as a catalyst.">
            <a:extLst>
              <a:ext uri="{FF2B5EF4-FFF2-40B4-BE49-F238E27FC236}">
                <a16:creationId xmlns:a16="http://schemas.microsoft.com/office/drawing/2014/main" id="{B0FA5719-801C-DB25-D7D2-41FD5B425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397" y="0"/>
            <a:ext cx="52911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949AA2D-C3C2-E322-ADA8-CBCCA1ABD9A2}"/>
              </a:ext>
            </a:extLst>
          </p:cNvPr>
          <p:cNvSpPr txBox="1"/>
          <p:nvPr/>
        </p:nvSpPr>
        <p:spPr>
          <a:xfrm>
            <a:off x="118285" y="5825525"/>
            <a:ext cx="6770595" cy="923330"/>
          </a:xfrm>
          <a:prstGeom prst="rect">
            <a:avLst/>
          </a:prstGeom>
          <a:noFill/>
        </p:spPr>
        <p:txBody>
          <a:bodyPr wrap="square">
            <a:spAutoFit/>
          </a:bodyPr>
          <a:lstStyle/>
          <a:p>
            <a:r>
              <a:rPr lang="en-US" b="0" i="0" dirty="0">
                <a:effectLst/>
                <a:latin typeface="Roboto" panose="02000000000000000000" pitchFamily="2" charset="0"/>
              </a:rPr>
              <a:t>Anstine D, </a:t>
            </a:r>
            <a:r>
              <a:rPr lang="en-US" b="0" i="0" dirty="0" err="1">
                <a:effectLst/>
                <a:latin typeface="Roboto" panose="02000000000000000000" pitchFamily="2" charset="0"/>
              </a:rPr>
              <a:t>Zubatyuk</a:t>
            </a:r>
            <a:r>
              <a:rPr lang="en-US" b="0" i="0" dirty="0">
                <a:effectLst/>
                <a:latin typeface="Roboto" panose="02000000000000000000" pitchFamily="2" charset="0"/>
              </a:rPr>
              <a:t> R, et al. Transferable Machine Learning Interatomic Potential for Pd-Catalyzed Cross-Coupling Reactions. </a:t>
            </a:r>
            <a:r>
              <a:rPr lang="en-US" b="0" i="1" dirty="0" err="1">
                <a:effectLst/>
                <a:latin typeface="Roboto" panose="02000000000000000000" pitchFamily="2" charset="0"/>
              </a:rPr>
              <a:t>ChemRxiv</a:t>
            </a:r>
            <a:r>
              <a:rPr lang="en-US" b="0" i="0" dirty="0">
                <a:effectLst/>
                <a:latin typeface="Roboto" panose="02000000000000000000" pitchFamily="2" charset="0"/>
              </a:rPr>
              <a:t>. 2025; doi:10.26434/chemrxiv-2025-n36r6 </a:t>
            </a:r>
            <a:endParaRPr lang="en-US" dirty="0"/>
          </a:p>
        </p:txBody>
      </p:sp>
    </p:spTree>
    <p:extLst>
      <p:ext uri="{BB962C8B-B14F-4D97-AF65-F5344CB8AC3E}">
        <p14:creationId xmlns:p14="http://schemas.microsoft.com/office/powerpoint/2010/main" val="4195465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9CE75-9922-9D44-33CF-62B12794A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4DB3A-25D5-7A3D-B28F-81A4203DACC5}"/>
              </a:ext>
            </a:extLst>
          </p:cNvPr>
          <p:cNvSpPr>
            <a:spLocks noGrp="1"/>
          </p:cNvSpPr>
          <p:nvPr>
            <p:ph type="title"/>
          </p:nvPr>
        </p:nvSpPr>
        <p:spPr>
          <a:xfrm>
            <a:off x="0" y="0"/>
            <a:ext cx="12192000" cy="832103"/>
          </a:xfrm>
        </p:spPr>
        <p:txBody>
          <a:bodyPr>
            <a:normAutofit/>
          </a:bodyPr>
          <a:lstStyle/>
          <a:p>
            <a:r>
              <a:rPr lang="en-US" sz="3000" b="1" dirty="0">
                <a:latin typeface="Arial" panose="020B0604020202020204" pitchFamily="34" charset="0"/>
                <a:cs typeface="Arial" panose="020B0604020202020204" pitchFamily="34" charset="0"/>
              </a:rPr>
              <a:t>AIMNet2-Pd for Pd-based Homogenous Catalysis</a:t>
            </a:r>
          </a:p>
        </p:txBody>
      </p:sp>
      <p:sp>
        <p:nvSpPr>
          <p:cNvPr id="4" name="Slide Number Placeholder 3">
            <a:extLst>
              <a:ext uri="{FF2B5EF4-FFF2-40B4-BE49-F238E27FC236}">
                <a16:creationId xmlns:a16="http://schemas.microsoft.com/office/drawing/2014/main" id="{9C4FCD71-8862-DF52-D705-923AB213E9E3}"/>
              </a:ext>
            </a:extLst>
          </p:cNvPr>
          <p:cNvSpPr>
            <a:spLocks noGrp="1"/>
          </p:cNvSpPr>
          <p:nvPr>
            <p:ph type="sldNum" sz="quarter" idx="12"/>
          </p:nvPr>
        </p:nvSpPr>
        <p:spPr/>
        <p:txBody>
          <a:bodyPr/>
          <a:lstStyle/>
          <a:p>
            <a:r>
              <a:rPr lang="en-US" dirty="0">
                <a:solidFill>
                  <a:schemeClr val="bg1"/>
                </a:solidFill>
                <a:latin typeface="Arial" panose="020B0604020202020204" pitchFamily="34" charset="0"/>
                <a:cs typeface="Arial" panose="020B0604020202020204" pitchFamily="34" charset="0"/>
              </a:rPr>
              <a:t>Slide </a:t>
            </a:r>
            <a:fld id="{FD0304B0-A25D-4998-AEDC-02E95F817262}" type="slidenum">
              <a:rPr lang="en-US" smtClean="0">
                <a:solidFill>
                  <a:schemeClr val="bg1"/>
                </a:solidFill>
                <a:latin typeface="Arial" panose="020B0604020202020204" pitchFamily="34" charset="0"/>
                <a:cs typeface="Arial" panose="020B0604020202020204" pitchFamily="34" charset="0"/>
              </a:rPr>
              <a:pPr/>
              <a:t>28</a:t>
            </a:fld>
            <a:endParaRPr lang="en-US" dirty="0">
              <a:solidFill>
                <a:schemeClr val="bg1"/>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9D41BD36-FB36-6A5F-5BC0-EEF5D7A23D4D}"/>
              </a:ext>
            </a:extLst>
          </p:cNvPr>
          <p:cNvSpPr txBox="1">
            <a:spLocks/>
          </p:cNvSpPr>
          <p:nvPr/>
        </p:nvSpPr>
        <p:spPr>
          <a:xfrm>
            <a:off x="583936" y="1258155"/>
            <a:ext cx="11024127" cy="11331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ea typeface="Calibri" panose="020F0502020204030204" pitchFamily="34" charset="0"/>
                <a:cs typeface="Arial" panose="020B0604020202020204" pitchFamily="34" charset="0"/>
              </a:rPr>
              <a:t>The homogenous catalyst </a:t>
            </a:r>
            <a:r>
              <a:rPr lang="en-US" sz="2000" b="1" u="sng" dirty="0">
                <a:latin typeface="Arial" panose="020B0604020202020204" pitchFamily="34" charset="0"/>
                <a:ea typeface="Calibri" panose="020F0502020204030204" pitchFamily="34" charset="0"/>
                <a:cs typeface="Arial" panose="020B0604020202020204" pitchFamily="34" charset="0"/>
              </a:rPr>
              <a:t>market in the U.S. is a multi billion-dollar industry</a:t>
            </a:r>
            <a:r>
              <a:rPr lang="en-US" sz="2000" b="1" u="sng" baseline="30000" dirty="0">
                <a:latin typeface="Arial" panose="020B0604020202020204" pitchFamily="34" charset="0"/>
                <a:ea typeface="Calibri" panose="020F0502020204030204" pitchFamily="34" charset="0"/>
                <a:cs typeface="Arial" panose="020B0604020202020204" pitchFamily="34" charset="0"/>
              </a:rPr>
              <a:t>1</a:t>
            </a:r>
            <a:r>
              <a:rPr lang="en-US" sz="2000" b="1" u="sng" dirty="0">
                <a:latin typeface="Arial" panose="020B0604020202020204" pitchFamily="34" charset="0"/>
                <a:ea typeface="Calibri" panose="020F0502020204030204" pitchFamily="34" charset="0"/>
                <a:cs typeface="Arial" panose="020B0604020202020204" pitchFamily="34" charset="0"/>
              </a:rPr>
              <a:t>.</a:t>
            </a:r>
          </a:p>
          <a:p>
            <a:r>
              <a:rPr lang="en-US" sz="2000" dirty="0">
                <a:latin typeface="Arial" panose="020B0604020202020204" pitchFamily="34" charset="0"/>
                <a:ea typeface="Calibri" panose="020F0502020204030204" pitchFamily="34" charset="0"/>
                <a:cs typeface="Arial" panose="020B0604020202020204" pitchFamily="34" charset="0"/>
              </a:rPr>
              <a:t>Identifying </a:t>
            </a:r>
            <a:r>
              <a:rPr lang="en-US" sz="2000" b="1" u="sng" dirty="0">
                <a:latin typeface="Arial" panose="020B0604020202020204" pitchFamily="34" charset="0"/>
                <a:ea typeface="Calibri" panose="020F0502020204030204" pitchFamily="34" charset="0"/>
                <a:cs typeface="Arial" panose="020B0604020202020204" pitchFamily="34" charset="0"/>
              </a:rPr>
              <a:t>selective, fast, high-yielding catalytic pathways </a:t>
            </a:r>
            <a:r>
              <a:rPr lang="en-US" sz="2000" dirty="0">
                <a:latin typeface="Arial" panose="020B0604020202020204" pitchFamily="34" charset="0"/>
                <a:ea typeface="Calibri" panose="020F0502020204030204" pitchFamily="34" charset="0"/>
                <a:cs typeface="Arial" panose="020B0604020202020204" pitchFamily="34" charset="0"/>
              </a:rPr>
              <a:t>can be transformative to, for example, pharmaceuticals, polymer synthesis, environmental science, petroleum engineering…</a:t>
            </a:r>
          </a:p>
        </p:txBody>
      </p:sp>
      <p:pic>
        <p:nvPicPr>
          <p:cNvPr id="9" name="Picture 8" descr="A diagram of a diagram of a cycle&#10;&#10;Description automatically generated with medium confidence">
            <a:extLst>
              <a:ext uri="{FF2B5EF4-FFF2-40B4-BE49-F238E27FC236}">
                <a16:creationId xmlns:a16="http://schemas.microsoft.com/office/drawing/2014/main" id="{5288ED9A-4690-EA8B-E36F-985A859568B0}"/>
              </a:ext>
            </a:extLst>
          </p:cNvPr>
          <p:cNvPicPr>
            <a:picLocks noChangeAspect="1"/>
          </p:cNvPicPr>
          <p:nvPr/>
        </p:nvPicPr>
        <p:blipFill>
          <a:blip r:embed="rId3">
            <a:extLst>
              <a:ext uri="{28A0092B-C50C-407E-A947-70E740481C1C}">
                <a14:useLocalDpi xmlns:a14="http://schemas.microsoft.com/office/drawing/2010/main" val="0"/>
              </a:ext>
            </a:extLst>
          </a:blip>
          <a:srcRect t="17986" r="49500" b="15064"/>
          <a:stretch/>
        </p:blipFill>
        <p:spPr>
          <a:xfrm>
            <a:off x="90924" y="3444256"/>
            <a:ext cx="3646786" cy="2378530"/>
          </a:xfrm>
          <a:prstGeom prst="rect">
            <a:avLst/>
          </a:prstGeom>
        </p:spPr>
      </p:pic>
      <p:sp>
        <p:nvSpPr>
          <p:cNvPr id="6" name="TextBox 5">
            <a:extLst>
              <a:ext uri="{FF2B5EF4-FFF2-40B4-BE49-F238E27FC236}">
                <a16:creationId xmlns:a16="http://schemas.microsoft.com/office/drawing/2014/main" id="{362B5DFF-EC75-6B54-3FD9-27ED375C6BDE}"/>
              </a:ext>
            </a:extLst>
          </p:cNvPr>
          <p:cNvSpPr txBox="1"/>
          <p:nvPr/>
        </p:nvSpPr>
        <p:spPr>
          <a:xfrm>
            <a:off x="0" y="6604084"/>
            <a:ext cx="5856742" cy="253916"/>
          </a:xfrm>
          <a:prstGeom prst="rect">
            <a:avLst/>
          </a:prstGeom>
          <a:noFill/>
        </p:spPr>
        <p:txBody>
          <a:bodyPr wrap="square">
            <a:spAutoFit/>
          </a:bodyPr>
          <a:lstStyle/>
          <a:p>
            <a:r>
              <a:rPr lang="en-US" sz="1050" baseline="30000" dirty="0">
                <a:solidFill>
                  <a:schemeClr val="bg1">
                    <a:lumMod val="75000"/>
                  </a:schemeClr>
                </a:solidFill>
                <a:latin typeface="Arial" panose="020B0604020202020204" pitchFamily="34" charset="0"/>
                <a:cs typeface="Arial" panose="020B0604020202020204" pitchFamily="34" charset="0"/>
              </a:rPr>
              <a:t>1</a:t>
            </a:r>
            <a:r>
              <a:rPr lang="en-US" sz="1050" dirty="0">
                <a:solidFill>
                  <a:schemeClr val="bg1">
                    <a:lumMod val="75000"/>
                  </a:schemeClr>
                </a:solidFill>
                <a:latin typeface="Arial" panose="020B0604020202020204" pitchFamily="34" charset="0"/>
                <a:cs typeface="Arial" panose="020B0604020202020204" pitchFamily="34" charset="0"/>
              </a:rPr>
              <a:t> https://www.grandviewresearch.com/industry-analysis/homogeneous-catalyst-market-report</a:t>
            </a:r>
          </a:p>
        </p:txBody>
      </p:sp>
      <p:sp>
        <p:nvSpPr>
          <p:cNvPr id="10" name="TextBox 9">
            <a:extLst>
              <a:ext uri="{FF2B5EF4-FFF2-40B4-BE49-F238E27FC236}">
                <a16:creationId xmlns:a16="http://schemas.microsoft.com/office/drawing/2014/main" id="{ADBB4EF7-1CC0-A091-4D13-A09CEE36183D}"/>
              </a:ext>
            </a:extLst>
          </p:cNvPr>
          <p:cNvSpPr txBox="1"/>
          <p:nvPr/>
        </p:nvSpPr>
        <p:spPr>
          <a:xfrm>
            <a:off x="1353900" y="2662958"/>
            <a:ext cx="4239142" cy="707886"/>
          </a:xfrm>
          <a:prstGeom prst="rect">
            <a:avLst/>
          </a:prstGeom>
          <a:solidFill>
            <a:schemeClr val="bg1"/>
          </a:solidFill>
          <a:ln w="34925">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sz="2000" i="1" dirty="0">
                <a:latin typeface="Arial" panose="020B0604020202020204" pitchFamily="34" charset="0"/>
                <a:ea typeface="Calibri" panose="020F0502020204030204" pitchFamily="34" charset="0"/>
                <a:cs typeface="Arial" panose="020B0604020202020204" pitchFamily="34" charset="0"/>
              </a:rPr>
              <a:t>carbon-carbon bond formation via Pd-based molecular catalysts </a:t>
            </a:r>
          </a:p>
        </p:txBody>
      </p:sp>
      <p:pic>
        <p:nvPicPr>
          <p:cNvPr id="26" name="Picture 25" descr="A blue and yellow molecule&#10;&#10;Description automatically generated">
            <a:extLst>
              <a:ext uri="{FF2B5EF4-FFF2-40B4-BE49-F238E27FC236}">
                <a16:creationId xmlns:a16="http://schemas.microsoft.com/office/drawing/2014/main" id="{BDB0F438-18C8-6F63-DDCF-522EC2B722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644390">
            <a:off x="3740025" y="3258068"/>
            <a:ext cx="2333048" cy="2333048"/>
          </a:xfrm>
          <a:prstGeom prst="rect">
            <a:avLst/>
          </a:prstGeom>
        </p:spPr>
      </p:pic>
      <p:cxnSp>
        <p:nvCxnSpPr>
          <p:cNvPr id="28" name="Straight Arrow Connector 27">
            <a:extLst>
              <a:ext uri="{FF2B5EF4-FFF2-40B4-BE49-F238E27FC236}">
                <a16:creationId xmlns:a16="http://schemas.microsoft.com/office/drawing/2014/main" id="{02CA1271-9B63-E1F7-4044-A5E660A795EA}"/>
              </a:ext>
            </a:extLst>
          </p:cNvPr>
          <p:cNvCxnSpPr>
            <a:cxnSpLocks/>
          </p:cNvCxnSpPr>
          <p:nvPr/>
        </p:nvCxnSpPr>
        <p:spPr>
          <a:xfrm flipH="1" flipV="1">
            <a:off x="4208024" y="4978755"/>
            <a:ext cx="236662" cy="512742"/>
          </a:xfrm>
          <a:prstGeom prst="straightConnector1">
            <a:avLst/>
          </a:prstGeom>
          <a:ln w="38100" cap="rnd">
            <a:solidFill>
              <a:srgbClr val="00B050"/>
            </a:solidFill>
            <a:round/>
            <a:tailEnd type="triangle" w="lg" len="lg"/>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3743E2A-C452-A7C7-12E1-5F3FF06B8217}"/>
              </a:ext>
            </a:extLst>
          </p:cNvPr>
          <p:cNvCxnSpPr>
            <a:cxnSpLocks/>
          </p:cNvCxnSpPr>
          <p:nvPr/>
        </p:nvCxnSpPr>
        <p:spPr>
          <a:xfrm flipV="1">
            <a:off x="5140646" y="5106316"/>
            <a:ext cx="254705" cy="409373"/>
          </a:xfrm>
          <a:prstGeom prst="straightConnector1">
            <a:avLst/>
          </a:prstGeom>
          <a:ln w="38100" cap="rnd">
            <a:solidFill>
              <a:srgbClr val="00B050"/>
            </a:solidFill>
            <a:round/>
            <a:tailEnd type="triangle" w="lg" len="lg"/>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50912B1F-73B0-0989-12B1-296A5F45D90F}"/>
              </a:ext>
            </a:extLst>
          </p:cNvPr>
          <p:cNvSpPr txBox="1"/>
          <p:nvPr/>
        </p:nvSpPr>
        <p:spPr>
          <a:xfrm>
            <a:off x="4335133" y="5478339"/>
            <a:ext cx="1060218" cy="369332"/>
          </a:xfrm>
          <a:prstGeom prst="rect">
            <a:avLst/>
          </a:prstGeom>
          <a:noFill/>
        </p:spPr>
        <p:txBody>
          <a:bodyPr wrap="square" rtlCol="0">
            <a:spAutoFit/>
          </a:bodyPr>
          <a:lstStyle/>
          <a:p>
            <a:pPr algn="ctr"/>
            <a:r>
              <a:rPr lang="en-US" b="1" dirty="0">
                <a:solidFill>
                  <a:srgbClr val="00B050"/>
                </a:solidFill>
                <a:latin typeface="Arial" panose="020B0604020202020204" pitchFamily="34" charset="0"/>
                <a:cs typeface="Arial" panose="020B0604020202020204" pitchFamily="34" charset="0"/>
              </a:rPr>
              <a:t>ligands</a:t>
            </a:r>
          </a:p>
        </p:txBody>
      </p:sp>
      <p:sp>
        <p:nvSpPr>
          <p:cNvPr id="3" name="TextBox 2">
            <a:extLst>
              <a:ext uri="{FF2B5EF4-FFF2-40B4-BE49-F238E27FC236}">
                <a16:creationId xmlns:a16="http://schemas.microsoft.com/office/drawing/2014/main" id="{326DA217-7085-FB91-06F6-4D74021CA507}"/>
              </a:ext>
            </a:extLst>
          </p:cNvPr>
          <p:cNvSpPr txBox="1"/>
          <p:nvPr/>
        </p:nvSpPr>
        <p:spPr>
          <a:xfrm>
            <a:off x="7864281" y="6537425"/>
            <a:ext cx="3047559" cy="307777"/>
          </a:xfrm>
          <a:prstGeom prst="rect">
            <a:avLst/>
          </a:prstGeom>
          <a:noFill/>
        </p:spPr>
        <p:txBody>
          <a:bodyPr wrap="square" rtlCol="0">
            <a:spAutoFit/>
          </a:bodyPr>
          <a:lstStyle/>
          <a:p>
            <a:r>
              <a:rPr lang="en-US" sz="1400" i="1" dirty="0">
                <a:solidFill>
                  <a:schemeClr val="bg1"/>
                </a:solidFill>
                <a:latin typeface="Arial" panose="020B0604020202020204" pitchFamily="34" charset="0"/>
                <a:cs typeface="Arial" panose="020B0604020202020204" pitchFamily="34" charset="0"/>
              </a:rPr>
              <a:t>contact: danstine@andrew.cmu.edu</a:t>
            </a:r>
          </a:p>
        </p:txBody>
      </p:sp>
      <p:pic>
        <p:nvPicPr>
          <p:cNvPr id="7" name="Picture 6" descr="A colorful lines on a black background&#10;&#10;Description automatically generated">
            <a:extLst>
              <a:ext uri="{FF2B5EF4-FFF2-40B4-BE49-F238E27FC236}">
                <a16:creationId xmlns:a16="http://schemas.microsoft.com/office/drawing/2014/main" id="{DD0FD8F3-34D6-6E29-E73B-D5EE62AD3F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2239" y="2932279"/>
            <a:ext cx="5868042" cy="2712365"/>
          </a:xfrm>
          <a:prstGeom prst="rect">
            <a:avLst/>
          </a:prstGeom>
        </p:spPr>
      </p:pic>
      <p:sp>
        <p:nvSpPr>
          <p:cNvPr id="14" name="TextBox 13">
            <a:extLst>
              <a:ext uri="{FF2B5EF4-FFF2-40B4-BE49-F238E27FC236}">
                <a16:creationId xmlns:a16="http://schemas.microsoft.com/office/drawing/2014/main" id="{A0AC955C-57C6-C0BB-C31F-D003772F3115}"/>
              </a:ext>
            </a:extLst>
          </p:cNvPr>
          <p:cNvSpPr txBox="1"/>
          <p:nvPr/>
        </p:nvSpPr>
        <p:spPr>
          <a:xfrm>
            <a:off x="620864" y="5983207"/>
            <a:ext cx="11302750" cy="646331"/>
          </a:xfrm>
          <a:prstGeom prst="rect">
            <a:avLst/>
          </a:prstGeom>
          <a:noFill/>
        </p:spPr>
        <p:txBody>
          <a:bodyPr wrap="square">
            <a:spAutoFit/>
          </a:bodyPr>
          <a:lstStyle/>
          <a:p>
            <a:r>
              <a:rPr lang="en-US" b="0" i="0" dirty="0">
                <a:effectLst/>
                <a:latin typeface="Roboto" panose="02000000000000000000" pitchFamily="2" charset="0"/>
              </a:rPr>
              <a:t>Anstine D, </a:t>
            </a:r>
            <a:r>
              <a:rPr lang="en-US" b="0" i="0" dirty="0" err="1">
                <a:effectLst/>
                <a:latin typeface="Roboto" panose="02000000000000000000" pitchFamily="2" charset="0"/>
              </a:rPr>
              <a:t>Zubatyuk</a:t>
            </a:r>
            <a:r>
              <a:rPr lang="en-US" b="0" i="0" dirty="0">
                <a:effectLst/>
                <a:latin typeface="Roboto" panose="02000000000000000000" pitchFamily="2" charset="0"/>
              </a:rPr>
              <a:t> R, et al. Transferable Machine Learning Interatomic Potential for Pd-Catalyzed Cross-Coupling Reactions. </a:t>
            </a:r>
            <a:r>
              <a:rPr lang="en-US" b="0" i="1" dirty="0" err="1">
                <a:effectLst/>
                <a:latin typeface="Roboto" panose="02000000000000000000" pitchFamily="2" charset="0"/>
              </a:rPr>
              <a:t>ChemRxiv</a:t>
            </a:r>
            <a:r>
              <a:rPr lang="en-US" b="0" i="0" dirty="0">
                <a:effectLst/>
                <a:latin typeface="Roboto" panose="02000000000000000000" pitchFamily="2" charset="0"/>
              </a:rPr>
              <a:t>. 2025; doi:10.26434/chemrxiv-2025-n36r6 </a:t>
            </a:r>
            <a:endParaRPr lang="en-US" dirty="0"/>
          </a:p>
        </p:txBody>
      </p:sp>
    </p:spTree>
    <p:extLst>
      <p:ext uri="{BB962C8B-B14F-4D97-AF65-F5344CB8AC3E}">
        <p14:creationId xmlns:p14="http://schemas.microsoft.com/office/powerpoint/2010/main" val="933534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9CE75-9922-9D44-33CF-62B12794A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4DB3A-25D5-7A3D-B28F-81A4203DACC5}"/>
              </a:ext>
            </a:extLst>
          </p:cNvPr>
          <p:cNvSpPr>
            <a:spLocks noGrp="1"/>
          </p:cNvSpPr>
          <p:nvPr>
            <p:ph type="title"/>
          </p:nvPr>
        </p:nvSpPr>
        <p:spPr>
          <a:xfrm>
            <a:off x="0" y="0"/>
            <a:ext cx="12192000" cy="832103"/>
          </a:xfrm>
        </p:spPr>
        <p:txBody>
          <a:bodyPr>
            <a:normAutofit/>
          </a:bodyPr>
          <a:lstStyle/>
          <a:p>
            <a:pPr algn="ctr"/>
            <a:r>
              <a:rPr lang="en-US" sz="3000" b="1" dirty="0">
                <a:latin typeface="Arial" panose="020B0604020202020204" pitchFamily="34" charset="0"/>
                <a:cs typeface="Arial" panose="020B0604020202020204" pitchFamily="34" charset="0"/>
              </a:rPr>
              <a:t>Computational Ligand Design for Molecular Catalysts</a:t>
            </a:r>
          </a:p>
        </p:txBody>
      </p:sp>
      <p:sp>
        <p:nvSpPr>
          <p:cNvPr id="4" name="Slide Number Placeholder 3">
            <a:extLst>
              <a:ext uri="{FF2B5EF4-FFF2-40B4-BE49-F238E27FC236}">
                <a16:creationId xmlns:a16="http://schemas.microsoft.com/office/drawing/2014/main" id="{9C4FCD71-8862-DF52-D705-923AB213E9E3}"/>
              </a:ext>
            </a:extLst>
          </p:cNvPr>
          <p:cNvSpPr>
            <a:spLocks noGrp="1"/>
          </p:cNvSpPr>
          <p:nvPr>
            <p:ph type="sldNum" sz="quarter" idx="12"/>
          </p:nvPr>
        </p:nvSpPr>
        <p:spPr/>
        <p:txBody>
          <a:bodyPr/>
          <a:lstStyle/>
          <a:p>
            <a:r>
              <a:rPr lang="en-US" dirty="0">
                <a:solidFill>
                  <a:schemeClr val="bg1"/>
                </a:solidFill>
                <a:latin typeface="Arial" panose="020B0604020202020204" pitchFamily="34" charset="0"/>
                <a:cs typeface="Arial" panose="020B0604020202020204" pitchFamily="34" charset="0"/>
              </a:rPr>
              <a:t>Slide </a:t>
            </a:r>
            <a:fld id="{FD0304B0-A25D-4998-AEDC-02E95F817262}" type="slidenum">
              <a:rPr lang="en-US" smtClean="0">
                <a:solidFill>
                  <a:schemeClr val="bg1"/>
                </a:solidFill>
                <a:latin typeface="Arial" panose="020B0604020202020204" pitchFamily="34" charset="0"/>
                <a:cs typeface="Arial" panose="020B0604020202020204" pitchFamily="34" charset="0"/>
              </a:rPr>
              <a:pPr/>
              <a:t>29</a:t>
            </a:fld>
            <a:endParaRPr lang="en-US"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BE8B059-ED95-8E51-F9B6-6DA58CB433EB}"/>
              </a:ext>
            </a:extLst>
          </p:cNvPr>
          <p:cNvSpPr txBox="1"/>
          <p:nvPr/>
        </p:nvSpPr>
        <p:spPr>
          <a:xfrm>
            <a:off x="2856481" y="6187135"/>
            <a:ext cx="6170870" cy="276999"/>
          </a:xfrm>
          <a:prstGeom prst="rect">
            <a:avLst/>
          </a:prstGeom>
          <a:noFill/>
        </p:spPr>
        <p:txBody>
          <a:bodyPr wrap="square" rtlCol="0" anchor="ctr">
            <a:spAutoFit/>
          </a:bodyPr>
          <a:lstStyle/>
          <a:p>
            <a:pPr algn="ctr"/>
            <a:r>
              <a:rPr lang="en-US" sz="1200" dirty="0">
                <a:solidFill>
                  <a:schemeClr val="bg1">
                    <a:lumMod val="75000"/>
                  </a:schemeClr>
                </a:solidFill>
                <a:latin typeface="Arial" panose="020B0604020202020204" pitchFamily="34" charset="0"/>
                <a:cs typeface="Arial" panose="020B0604020202020204" pitchFamily="34" charset="0"/>
              </a:rPr>
              <a:t>Martin and Buchwald, Acc. Chem. Res., 2008, 41(11), 1461-1473.</a:t>
            </a:r>
          </a:p>
        </p:txBody>
      </p:sp>
      <p:pic>
        <p:nvPicPr>
          <p:cNvPr id="2054" name="Picture 6">
            <a:extLst>
              <a:ext uri="{FF2B5EF4-FFF2-40B4-BE49-F238E27FC236}">
                <a16:creationId xmlns:a16="http://schemas.microsoft.com/office/drawing/2014/main" id="{0E778EFB-B6B4-1446-4303-2B6069375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995" y="2106386"/>
            <a:ext cx="7560318" cy="41676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83A3991B-ACFD-07CA-2757-ACCD6A9E3C0C}"/>
              </a:ext>
            </a:extLst>
          </p:cNvPr>
          <p:cNvSpPr txBox="1">
            <a:spLocks/>
          </p:cNvSpPr>
          <p:nvPr/>
        </p:nvSpPr>
        <p:spPr>
          <a:xfrm>
            <a:off x="1047750" y="1008728"/>
            <a:ext cx="10592000" cy="701253"/>
          </a:xfrm>
          <a:prstGeom prst="rect">
            <a:avLst/>
          </a:prstGeom>
          <a:solidFill>
            <a:schemeClr val="bg1"/>
          </a:solidFill>
          <a:ln w="31750">
            <a:solidFill>
              <a:schemeClr val="tx1"/>
            </a:solidFill>
          </a:ln>
          <a:effectLst>
            <a:outerShdw blurRad="50800" dist="38100" dir="2700000" algn="tl" rotWithShape="0">
              <a:prstClr val="black">
                <a:alpha val="40000"/>
              </a:prstClr>
            </a:outerShdw>
          </a:effectLst>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latin typeface="Arial" panose="020B0604020202020204" pitchFamily="34" charset="0"/>
                <a:ea typeface="Calibri" panose="020F0502020204030204" pitchFamily="34" charset="0"/>
                <a:cs typeface="Arial" panose="020B0604020202020204" pitchFamily="34" charset="0"/>
              </a:rPr>
              <a:t>Design of molecular catalysts often relies on </a:t>
            </a:r>
            <a:r>
              <a:rPr lang="en-US" sz="2000" b="1" u="sng" dirty="0">
                <a:latin typeface="Arial" panose="020B0604020202020204" pitchFamily="34" charset="0"/>
                <a:ea typeface="Calibri" panose="020F0502020204030204" pitchFamily="34" charset="0"/>
                <a:cs typeface="Arial" panose="020B0604020202020204" pitchFamily="34" charset="0"/>
              </a:rPr>
              <a:t>codified design principles, empirical experience of expert chemists, and fundamental reaction understanding. </a:t>
            </a:r>
          </a:p>
        </p:txBody>
      </p:sp>
      <p:sp>
        <p:nvSpPr>
          <p:cNvPr id="6" name="TextBox 5">
            <a:extLst>
              <a:ext uri="{FF2B5EF4-FFF2-40B4-BE49-F238E27FC236}">
                <a16:creationId xmlns:a16="http://schemas.microsoft.com/office/drawing/2014/main" id="{3CCC11B6-6715-E95E-90A3-2BBB72976A53}"/>
              </a:ext>
            </a:extLst>
          </p:cNvPr>
          <p:cNvSpPr txBox="1"/>
          <p:nvPr/>
        </p:nvSpPr>
        <p:spPr>
          <a:xfrm>
            <a:off x="7864281" y="6537425"/>
            <a:ext cx="3047559" cy="307777"/>
          </a:xfrm>
          <a:prstGeom prst="rect">
            <a:avLst/>
          </a:prstGeom>
          <a:noFill/>
        </p:spPr>
        <p:txBody>
          <a:bodyPr wrap="square" rtlCol="0">
            <a:spAutoFit/>
          </a:bodyPr>
          <a:lstStyle/>
          <a:p>
            <a:r>
              <a:rPr lang="en-US" sz="1400" i="1" dirty="0">
                <a:solidFill>
                  <a:schemeClr val="bg1"/>
                </a:solidFill>
                <a:latin typeface="Arial" panose="020B0604020202020204" pitchFamily="34" charset="0"/>
                <a:cs typeface="Arial" panose="020B0604020202020204" pitchFamily="34" charset="0"/>
              </a:rPr>
              <a:t>contact: danstine@andrew.cmu.edu</a:t>
            </a:r>
          </a:p>
        </p:txBody>
      </p:sp>
      <p:pic>
        <p:nvPicPr>
          <p:cNvPr id="8" name="Picture 7" descr="A diagram of a molecule&#10;&#10;Description automatically generated">
            <a:extLst>
              <a:ext uri="{FF2B5EF4-FFF2-40B4-BE49-F238E27FC236}">
                <a16:creationId xmlns:a16="http://schemas.microsoft.com/office/drawing/2014/main" id="{C4B20CB3-63FA-9F93-4B2B-CDD0EA3B6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079" y="1891763"/>
            <a:ext cx="9409512" cy="4536515"/>
          </a:xfrm>
          <a:prstGeom prst="rect">
            <a:avLst/>
          </a:prstGeom>
        </p:spPr>
      </p:pic>
      <p:sp>
        <p:nvSpPr>
          <p:cNvPr id="5" name="TextBox 4">
            <a:extLst>
              <a:ext uri="{FF2B5EF4-FFF2-40B4-BE49-F238E27FC236}">
                <a16:creationId xmlns:a16="http://schemas.microsoft.com/office/drawing/2014/main" id="{12C0C15C-EEBC-66D5-670D-8FD60C70884B}"/>
              </a:ext>
            </a:extLst>
          </p:cNvPr>
          <p:cNvSpPr txBox="1"/>
          <p:nvPr/>
        </p:nvSpPr>
        <p:spPr>
          <a:xfrm>
            <a:off x="620864" y="6184910"/>
            <a:ext cx="11302750" cy="646331"/>
          </a:xfrm>
          <a:prstGeom prst="rect">
            <a:avLst/>
          </a:prstGeom>
          <a:noFill/>
        </p:spPr>
        <p:txBody>
          <a:bodyPr wrap="square">
            <a:spAutoFit/>
          </a:bodyPr>
          <a:lstStyle/>
          <a:p>
            <a:r>
              <a:rPr lang="en-US" b="0" i="0" dirty="0">
                <a:effectLst/>
                <a:latin typeface="Roboto" panose="02000000000000000000" pitchFamily="2" charset="0"/>
              </a:rPr>
              <a:t>Anstine D, </a:t>
            </a:r>
            <a:r>
              <a:rPr lang="en-US" b="0" i="0" dirty="0" err="1">
                <a:effectLst/>
                <a:latin typeface="Roboto" panose="02000000000000000000" pitchFamily="2" charset="0"/>
              </a:rPr>
              <a:t>Zubatyuk</a:t>
            </a:r>
            <a:r>
              <a:rPr lang="en-US" b="0" i="0" dirty="0">
                <a:effectLst/>
                <a:latin typeface="Roboto" panose="02000000000000000000" pitchFamily="2" charset="0"/>
              </a:rPr>
              <a:t> R, et al. Transferable Machine Learning Interatomic Potential for Pd-Catalyzed Cross-Coupling Reactions. </a:t>
            </a:r>
            <a:r>
              <a:rPr lang="en-US" b="0" i="1" dirty="0" err="1">
                <a:effectLst/>
                <a:latin typeface="Roboto" panose="02000000000000000000" pitchFamily="2" charset="0"/>
              </a:rPr>
              <a:t>ChemRxiv</a:t>
            </a:r>
            <a:r>
              <a:rPr lang="en-US" b="0" i="0" dirty="0">
                <a:effectLst/>
                <a:latin typeface="Roboto" panose="02000000000000000000" pitchFamily="2" charset="0"/>
              </a:rPr>
              <a:t>. 2025; doi:10.26434/chemrxiv-2025-n36r6 </a:t>
            </a:r>
            <a:endParaRPr lang="en-US" dirty="0"/>
          </a:p>
        </p:txBody>
      </p:sp>
    </p:spTree>
    <p:extLst>
      <p:ext uri="{BB962C8B-B14F-4D97-AF65-F5344CB8AC3E}">
        <p14:creationId xmlns:p14="http://schemas.microsoft.com/office/powerpoint/2010/main" val="44780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p:nvPr/>
        </p:nvSpPr>
        <p:spPr>
          <a:xfrm>
            <a:off x="7394664" y="3416476"/>
            <a:ext cx="2951896" cy="1776226"/>
          </a:xfrm>
          <a:prstGeom prst="ellipse">
            <a:avLst/>
          </a:prstGeom>
          <a:noFill/>
          <a:ln w="38100" cap="flat" cmpd="sng">
            <a:solidFill>
              <a:srgbClr val="C00000"/>
            </a:solidFill>
            <a:prstDash val="solid"/>
            <a:miter/>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103" name="Shape 103"/>
          <p:cNvSpPr txBox="1"/>
          <p:nvPr/>
        </p:nvSpPr>
        <p:spPr>
          <a:xfrm>
            <a:off x="6287305" y="801687"/>
            <a:ext cx="5637824" cy="695382"/>
          </a:xfrm>
          <a:prstGeom prst="rect">
            <a:avLst/>
          </a:prstGeom>
          <a:blipFill rotWithShape="1">
            <a:blip r:embed="rId3">
              <a:alphaModFix/>
            </a:blip>
            <a:stretch>
              <a:fillRect/>
            </a:stretch>
          </a:blip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sym typeface="Calibri"/>
              </a:rPr>
              <a:t> </a:t>
            </a:r>
          </a:p>
        </p:txBody>
      </p:sp>
      <p:cxnSp>
        <p:nvCxnSpPr>
          <p:cNvPr id="104" name="Shape 104"/>
          <p:cNvCxnSpPr/>
          <p:nvPr/>
        </p:nvCxnSpPr>
        <p:spPr>
          <a:xfrm rot="10800000">
            <a:off x="9886764" y="1584968"/>
            <a:ext cx="396560" cy="469748"/>
          </a:xfrm>
          <a:prstGeom prst="straightConnector1">
            <a:avLst/>
          </a:prstGeom>
          <a:noFill/>
          <a:ln w="57150" cap="flat" cmpd="sng">
            <a:solidFill>
              <a:schemeClr val="dk1"/>
            </a:solidFill>
            <a:prstDash val="solid"/>
            <a:miter/>
            <a:headEnd type="none" w="med" len="med"/>
            <a:tailEnd type="triangle" w="lg" len="lg"/>
          </a:ln>
        </p:spPr>
      </p:cxnSp>
      <p:cxnSp>
        <p:nvCxnSpPr>
          <p:cNvPr id="105" name="Shape 105"/>
          <p:cNvCxnSpPr/>
          <p:nvPr/>
        </p:nvCxnSpPr>
        <p:spPr>
          <a:xfrm rot="10800000">
            <a:off x="7132889" y="1465669"/>
            <a:ext cx="538164" cy="604529"/>
          </a:xfrm>
          <a:prstGeom prst="straightConnector1">
            <a:avLst/>
          </a:prstGeom>
          <a:noFill/>
          <a:ln w="57150" cap="flat" cmpd="sng">
            <a:solidFill>
              <a:schemeClr val="dk1"/>
            </a:solidFill>
            <a:prstDash val="solid"/>
            <a:miter/>
            <a:headEnd type="none" w="med" len="med"/>
            <a:tailEnd type="triangle" w="lg" len="lg"/>
          </a:ln>
        </p:spPr>
      </p:cxnSp>
      <p:sp>
        <p:nvSpPr>
          <p:cNvPr id="106" name="Shape 106"/>
          <p:cNvSpPr txBox="1"/>
          <p:nvPr/>
        </p:nvSpPr>
        <p:spPr>
          <a:xfrm>
            <a:off x="7417935" y="1628158"/>
            <a:ext cx="1372328" cy="923329"/>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sym typeface="Calibri"/>
              </a:rPr>
              <a:t>Electronic wave function</a:t>
            </a:r>
          </a:p>
        </p:txBody>
      </p:sp>
      <p:sp>
        <p:nvSpPr>
          <p:cNvPr id="107" name="Shape 107"/>
          <p:cNvSpPr txBox="1"/>
          <p:nvPr/>
        </p:nvSpPr>
        <p:spPr>
          <a:xfrm>
            <a:off x="10188970" y="1522191"/>
            <a:ext cx="1372328" cy="1015662"/>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2000" b="0" i="0" u="none" strike="noStrike" kern="1200" cap="none" spc="0" normalizeH="0" baseline="0" noProof="0">
                <a:ln>
                  <a:noFill/>
                </a:ln>
                <a:solidFill>
                  <a:prstClr val="black"/>
                </a:solidFill>
                <a:effectLst/>
                <a:uLnTx/>
                <a:uFillTx/>
                <a:latin typeface="Calibri"/>
                <a:ea typeface="Calibri"/>
                <a:cs typeface="Calibri"/>
                <a:sym typeface="Calibri"/>
              </a:rPr>
              <a:t>Electronic potential</a:t>
            </a:r>
          </a:p>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2000" b="0" i="0" u="none" strike="noStrike" kern="1200" cap="none" spc="0" normalizeH="0" baseline="0" noProof="0">
                <a:ln>
                  <a:noFill/>
                </a:ln>
                <a:solidFill>
                  <a:prstClr val="black"/>
                </a:solidFill>
                <a:effectLst/>
                <a:uLnTx/>
                <a:uFillTx/>
                <a:latin typeface="Calibri"/>
                <a:ea typeface="Calibri"/>
                <a:cs typeface="Calibri"/>
                <a:sym typeface="Calibri"/>
              </a:rPr>
              <a:t>energy</a:t>
            </a:r>
          </a:p>
        </p:txBody>
      </p:sp>
      <p:sp>
        <p:nvSpPr>
          <p:cNvPr id="108" name="Shape 108"/>
          <p:cNvSpPr txBox="1"/>
          <p:nvPr/>
        </p:nvSpPr>
        <p:spPr>
          <a:xfrm>
            <a:off x="5850351" y="92291"/>
            <a:ext cx="6495190" cy="461664"/>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2400" b="1"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t>The Electronic Schrödinger Equation (QM)</a:t>
            </a:r>
          </a:p>
        </p:txBody>
      </p:sp>
      <p:sp>
        <p:nvSpPr>
          <p:cNvPr id="109" name="Shape 109"/>
          <p:cNvSpPr/>
          <p:nvPr/>
        </p:nvSpPr>
        <p:spPr>
          <a:xfrm>
            <a:off x="6057900" y="725154"/>
            <a:ext cx="5961379" cy="6039118"/>
          </a:xfrm>
          <a:prstGeom prst="rect">
            <a:avLst/>
          </a:prstGeom>
          <a:noFill/>
          <a:ln w="285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110" name="Shape 110"/>
          <p:cNvSpPr/>
          <p:nvPr/>
        </p:nvSpPr>
        <p:spPr>
          <a:xfrm>
            <a:off x="7394664" y="5489969"/>
            <a:ext cx="976072" cy="932144"/>
          </a:xfrm>
          <a:prstGeom prst="ellipse">
            <a:avLst/>
          </a:prstGeom>
          <a:solidFill>
            <a:srgbClr val="A5A5A5"/>
          </a:solid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4000" b="0" i="0" u="none" strike="noStrike" kern="1200" cap="none" spc="0" normalizeH="0" baseline="0" noProof="0">
                <a:ln>
                  <a:noFill/>
                </a:ln>
                <a:solidFill>
                  <a:prstClr val="white"/>
                </a:solidFill>
                <a:effectLst/>
                <a:uLnTx/>
                <a:uFillTx/>
                <a:latin typeface="Calibri"/>
                <a:ea typeface="Calibri"/>
                <a:cs typeface="Calibri"/>
                <a:sym typeface="Calibri"/>
              </a:rPr>
              <a:t>H</a:t>
            </a:r>
          </a:p>
        </p:txBody>
      </p:sp>
      <p:sp>
        <p:nvSpPr>
          <p:cNvPr id="111" name="Shape 111"/>
          <p:cNvSpPr/>
          <p:nvPr/>
        </p:nvSpPr>
        <p:spPr>
          <a:xfrm>
            <a:off x="7645132" y="4135932"/>
            <a:ext cx="492674" cy="495696"/>
          </a:xfrm>
          <a:prstGeom prst="ellipse">
            <a:avLst/>
          </a:prstGeom>
          <a:solidFill>
            <a:schemeClr val="dk1"/>
          </a:solid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3200" b="0" i="0" u="none" strike="noStrike" kern="1200" cap="none" spc="0" normalizeH="0" baseline="0" noProof="0">
                <a:ln>
                  <a:noFill/>
                </a:ln>
                <a:solidFill>
                  <a:prstClr val="white"/>
                </a:solidFill>
                <a:effectLst/>
                <a:uLnTx/>
                <a:uFillTx/>
                <a:latin typeface="Calibri"/>
                <a:ea typeface="Calibri"/>
                <a:cs typeface="Calibri"/>
                <a:sym typeface="Calibri"/>
              </a:rPr>
              <a:t>e</a:t>
            </a:r>
          </a:p>
        </p:txBody>
      </p:sp>
      <p:cxnSp>
        <p:nvCxnSpPr>
          <p:cNvPr id="112" name="Shape 112"/>
          <p:cNvCxnSpPr/>
          <p:nvPr/>
        </p:nvCxnSpPr>
        <p:spPr>
          <a:xfrm rot="10800000" flipH="1">
            <a:off x="8435059" y="4915157"/>
            <a:ext cx="2109218" cy="935602"/>
          </a:xfrm>
          <a:prstGeom prst="straightConnector1">
            <a:avLst/>
          </a:prstGeom>
          <a:noFill/>
          <a:ln w="38100" cap="flat" cmpd="sng">
            <a:solidFill>
              <a:schemeClr val="dk1"/>
            </a:solidFill>
            <a:prstDash val="solid"/>
            <a:miter/>
            <a:headEnd type="triangle" w="lg" len="lg"/>
            <a:tailEnd type="triangle" w="lg" len="lg"/>
          </a:ln>
        </p:spPr>
      </p:cxnSp>
      <p:cxnSp>
        <p:nvCxnSpPr>
          <p:cNvPr id="113" name="Shape 113"/>
          <p:cNvCxnSpPr/>
          <p:nvPr/>
        </p:nvCxnSpPr>
        <p:spPr>
          <a:xfrm rot="10800000" flipH="1">
            <a:off x="8199877" y="4031377"/>
            <a:ext cx="1094087" cy="305867"/>
          </a:xfrm>
          <a:prstGeom prst="straightConnector1">
            <a:avLst/>
          </a:prstGeom>
          <a:noFill/>
          <a:ln w="38100" cap="flat" cmpd="sng">
            <a:solidFill>
              <a:schemeClr val="dk1"/>
            </a:solidFill>
            <a:prstDash val="solid"/>
            <a:miter/>
            <a:headEnd type="triangle" w="lg" len="lg"/>
            <a:tailEnd type="triangle" w="lg" len="lg"/>
          </a:ln>
        </p:spPr>
      </p:cxnSp>
      <p:cxnSp>
        <p:nvCxnSpPr>
          <p:cNvPr id="114" name="Shape 114"/>
          <p:cNvCxnSpPr/>
          <p:nvPr/>
        </p:nvCxnSpPr>
        <p:spPr>
          <a:xfrm rot="10800000">
            <a:off x="7884706" y="4713520"/>
            <a:ext cx="0" cy="718865"/>
          </a:xfrm>
          <a:prstGeom prst="straightConnector1">
            <a:avLst/>
          </a:prstGeom>
          <a:noFill/>
          <a:ln w="38100" cap="flat" cmpd="sng">
            <a:solidFill>
              <a:schemeClr val="dk1"/>
            </a:solidFill>
            <a:prstDash val="solid"/>
            <a:miter/>
            <a:headEnd type="triangle" w="lg" len="lg"/>
            <a:tailEnd type="triangle" w="lg" len="lg"/>
          </a:ln>
        </p:spPr>
      </p:cxnSp>
      <p:cxnSp>
        <p:nvCxnSpPr>
          <p:cNvPr id="115" name="Shape 115"/>
          <p:cNvCxnSpPr/>
          <p:nvPr/>
        </p:nvCxnSpPr>
        <p:spPr>
          <a:xfrm rot="10800000">
            <a:off x="9972808" y="4135932"/>
            <a:ext cx="624219" cy="272731"/>
          </a:xfrm>
          <a:prstGeom prst="straightConnector1">
            <a:avLst/>
          </a:prstGeom>
          <a:noFill/>
          <a:ln w="38100" cap="flat" cmpd="sng">
            <a:solidFill>
              <a:schemeClr val="dk1"/>
            </a:solidFill>
            <a:prstDash val="solid"/>
            <a:miter/>
            <a:headEnd type="triangle" w="lg" len="lg"/>
            <a:tailEnd type="triangle" w="lg" len="lg"/>
          </a:ln>
        </p:spPr>
      </p:cxnSp>
      <p:sp>
        <p:nvSpPr>
          <p:cNvPr id="116" name="Shape 116"/>
          <p:cNvSpPr txBox="1"/>
          <p:nvPr/>
        </p:nvSpPr>
        <p:spPr>
          <a:xfrm>
            <a:off x="9390947" y="5382957"/>
            <a:ext cx="1087166" cy="765530"/>
          </a:xfrm>
          <a:prstGeom prst="rect">
            <a:avLst/>
          </a:prstGeom>
          <a:blipFill rotWithShape="1">
            <a:blip r:embed="rId4">
              <a:alphaModFix/>
            </a:blip>
            <a:stretch>
              <a:fillRect/>
            </a:stretch>
          </a:blip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sym typeface="Calibri"/>
              </a:rPr>
              <a:t> </a:t>
            </a:r>
          </a:p>
        </p:txBody>
      </p:sp>
      <p:cxnSp>
        <p:nvCxnSpPr>
          <p:cNvPr id="117" name="Shape 117"/>
          <p:cNvCxnSpPr/>
          <p:nvPr/>
        </p:nvCxnSpPr>
        <p:spPr>
          <a:xfrm>
            <a:off x="7360692" y="3374746"/>
            <a:ext cx="299253" cy="330447"/>
          </a:xfrm>
          <a:prstGeom prst="straightConnector1">
            <a:avLst/>
          </a:prstGeom>
          <a:noFill/>
          <a:ln w="38100" cap="flat" cmpd="sng">
            <a:solidFill>
              <a:schemeClr val="dk1"/>
            </a:solidFill>
            <a:prstDash val="solid"/>
            <a:miter/>
            <a:headEnd type="none" w="med" len="med"/>
            <a:tailEnd type="triangle" w="lg" len="lg"/>
          </a:ln>
        </p:spPr>
      </p:cxnSp>
      <p:sp>
        <p:nvSpPr>
          <p:cNvPr id="118" name="Shape 118"/>
          <p:cNvSpPr/>
          <p:nvPr/>
        </p:nvSpPr>
        <p:spPr>
          <a:xfrm>
            <a:off x="6416653" y="2727336"/>
            <a:ext cx="1220205" cy="764567"/>
          </a:xfrm>
          <a:prstGeom prst="rect">
            <a:avLst/>
          </a:prstGeom>
          <a:blipFill rotWithShape="1">
            <a:blip r:embed="rId5">
              <a:alphaModFix/>
            </a:blip>
            <a:stretch>
              <a:fillRect/>
            </a:stretch>
          </a:blip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sym typeface="Calibri"/>
              </a:rPr>
              <a:t> </a:t>
            </a:r>
          </a:p>
        </p:txBody>
      </p:sp>
      <p:sp>
        <p:nvSpPr>
          <p:cNvPr id="119" name="Shape 119"/>
          <p:cNvSpPr/>
          <p:nvPr/>
        </p:nvSpPr>
        <p:spPr>
          <a:xfrm>
            <a:off x="10070729" y="3421703"/>
            <a:ext cx="1052596" cy="785728"/>
          </a:xfrm>
          <a:prstGeom prst="rect">
            <a:avLst/>
          </a:prstGeom>
          <a:blipFill rotWithShape="1">
            <a:blip r:embed="rId6">
              <a:alphaModFix/>
            </a:blip>
            <a:stretch>
              <a:fillRect/>
            </a:stretch>
          </a:blip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sym typeface="Calibri"/>
              </a:rPr>
              <a:t> </a:t>
            </a:r>
          </a:p>
        </p:txBody>
      </p:sp>
      <p:sp>
        <p:nvSpPr>
          <p:cNvPr id="120" name="Shape 120"/>
          <p:cNvSpPr/>
          <p:nvPr/>
        </p:nvSpPr>
        <p:spPr>
          <a:xfrm>
            <a:off x="8160892" y="3465408"/>
            <a:ext cx="818814" cy="795858"/>
          </a:xfrm>
          <a:prstGeom prst="rect">
            <a:avLst/>
          </a:prstGeom>
          <a:blipFill rotWithShape="1">
            <a:blip r:embed="rId7">
              <a:alphaModFix/>
            </a:blip>
            <a:stretch>
              <a:fillRect/>
            </a:stretch>
          </a:blip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Calibri"/>
                <a:sym typeface="Calibri"/>
              </a:rPr>
              <a:t> </a:t>
            </a:r>
          </a:p>
        </p:txBody>
      </p:sp>
      <p:sp>
        <p:nvSpPr>
          <p:cNvPr id="121" name="Shape 121"/>
          <p:cNvSpPr/>
          <p:nvPr/>
        </p:nvSpPr>
        <p:spPr>
          <a:xfrm>
            <a:off x="10655565" y="4223462"/>
            <a:ext cx="976072" cy="932144"/>
          </a:xfrm>
          <a:prstGeom prst="ellipse">
            <a:avLst/>
          </a:prstGeom>
          <a:solidFill>
            <a:srgbClr val="A5A5A5"/>
          </a:solid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4000" b="0" i="0" u="none" strike="noStrike" kern="1200" cap="none" spc="0" normalizeH="0" baseline="0" noProof="0">
                <a:ln>
                  <a:noFill/>
                </a:ln>
                <a:solidFill>
                  <a:prstClr val="white"/>
                </a:solidFill>
                <a:effectLst/>
                <a:uLnTx/>
                <a:uFillTx/>
                <a:latin typeface="Calibri"/>
                <a:ea typeface="Calibri"/>
                <a:cs typeface="Calibri"/>
                <a:sym typeface="Calibri"/>
              </a:rPr>
              <a:t>H</a:t>
            </a:r>
          </a:p>
        </p:txBody>
      </p:sp>
      <p:sp>
        <p:nvSpPr>
          <p:cNvPr id="122" name="Shape 122"/>
          <p:cNvSpPr/>
          <p:nvPr/>
        </p:nvSpPr>
        <p:spPr>
          <a:xfrm>
            <a:off x="9393324" y="3727276"/>
            <a:ext cx="492674" cy="495696"/>
          </a:xfrm>
          <a:prstGeom prst="ellipse">
            <a:avLst/>
          </a:prstGeom>
          <a:solidFill>
            <a:schemeClr val="dk1"/>
          </a:solidFill>
          <a:ln w="12700"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3200" b="0" i="0" u="none" strike="noStrike" kern="1200" cap="none" spc="0" normalizeH="0" baseline="0" noProof="0">
                <a:ln>
                  <a:noFill/>
                </a:ln>
                <a:solidFill>
                  <a:prstClr val="white"/>
                </a:solidFill>
                <a:effectLst/>
                <a:uLnTx/>
                <a:uFillTx/>
                <a:latin typeface="Calibri"/>
                <a:ea typeface="Calibri"/>
                <a:cs typeface="Calibri"/>
                <a:sym typeface="Calibri"/>
              </a:rPr>
              <a:t>e</a:t>
            </a:r>
          </a:p>
        </p:txBody>
      </p:sp>
      <p:sp>
        <p:nvSpPr>
          <p:cNvPr id="123" name="Shape 123"/>
          <p:cNvSpPr/>
          <p:nvPr/>
        </p:nvSpPr>
        <p:spPr>
          <a:xfrm>
            <a:off x="95216" y="725154"/>
            <a:ext cx="5961379" cy="6039118"/>
          </a:xfrm>
          <a:prstGeom prst="rect">
            <a:avLst/>
          </a:prstGeom>
          <a:noFill/>
          <a:ln w="28575" cap="flat" cmpd="sng">
            <a:solidFill>
              <a:schemeClr val="dk1"/>
            </a:solidFill>
            <a:prstDash val="solid"/>
            <a:miter/>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a:ea typeface="Calibri"/>
              <a:cs typeface="Calibri"/>
              <a:sym typeface="Calibri"/>
            </a:endParaRPr>
          </a:p>
        </p:txBody>
      </p:sp>
      <p:sp>
        <p:nvSpPr>
          <p:cNvPr id="124" name="Shape 124"/>
          <p:cNvSpPr txBox="1"/>
          <p:nvPr/>
        </p:nvSpPr>
        <p:spPr>
          <a:xfrm>
            <a:off x="-283315" y="92290"/>
            <a:ext cx="6495190" cy="461664"/>
          </a:xfrm>
          <a:prstGeom prst="rect">
            <a:avLst/>
          </a:prstGeom>
          <a:noFill/>
          <a:ln>
            <a:noFill/>
          </a:ln>
        </p:spPr>
        <p:txBody>
          <a:bodyPr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2400" b="1" i="0" u="none" strike="noStrike" kern="1200" cap="none" spc="0" normalizeH="0" baseline="0" noProof="0">
                <a:ln>
                  <a:noFill/>
                </a:ln>
                <a:solidFill>
                  <a:prstClr val="black"/>
                </a:solidFill>
                <a:effectLst/>
                <a:uLnTx/>
                <a:uFillTx/>
                <a:latin typeface="Times New Roman"/>
                <a:ea typeface="Times New Roman"/>
                <a:cs typeface="Times New Roman"/>
                <a:sym typeface="Times New Roman"/>
              </a:rPr>
              <a:t>Molecular mechanics/Classical force field</a:t>
            </a:r>
          </a:p>
        </p:txBody>
      </p:sp>
      <p:pic>
        <p:nvPicPr>
          <p:cNvPr id="125" name="Shape 125" descr="https://upload.wikimedia.org/wikipedia/commons/5/5c/MM_PEF.png"/>
          <p:cNvPicPr preferRelativeResize="0"/>
          <p:nvPr/>
        </p:nvPicPr>
        <p:blipFill rotWithShape="1">
          <a:blip r:embed="rId8">
            <a:alphaModFix/>
          </a:blip>
          <a:srcRect/>
          <a:stretch/>
        </p:blipFill>
        <p:spPr>
          <a:xfrm>
            <a:off x="533218" y="3082709"/>
            <a:ext cx="4763120" cy="3638494"/>
          </a:xfrm>
          <a:prstGeom prst="rect">
            <a:avLst/>
          </a:prstGeom>
          <a:noFill/>
          <a:ln>
            <a:noFill/>
          </a:ln>
        </p:spPr>
      </p:pic>
      <p:pic>
        <p:nvPicPr>
          <p:cNvPr id="126" name="Shape 126" descr="http://pubs.rsc.org/services/images/RSCpubs.ePlatform.Service.FreeContent.ImageService.svc/ImageService/Articleimage/2014/CP/c4cp02038c/c4cp02038c-t1_hi-res.gif"/>
          <p:cNvPicPr preferRelativeResize="0"/>
          <p:nvPr/>
        </p:nvPicPr>
        <p:blipFill rotWithShape="1">
          <a:blip r:embed="rId9">
            <a:alphaModFix/>
          </a:blip>
          <a:srcRect/>
          <a:stretch/>
        </p:blipFill>
        <p:spPr>
          <a:xfrm>
            <a:off x="795581" y="789537"/>
            <a:ext cx="4547830" cy="2311346"/>
          </a:xfrm>
          <a:prstGeom prst="rect">
            <a:avLst/>
          </a:prstGeom>
          <a:noFill/>
          <a:ln>
            <a:noFill/>
          </a:ln>
        </p:spPr>
      </p:pic>
    </p:spTree>
    <p:extLst>
      <p:ext uri="{BB962C8B-B14F-4D97-AF65-F5344CB8AC3E}">
        <p14:creationId xmlns:p14="http://schemas.microsoft.com/office/powerpoint/2010/main" val="3069885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9CE75-9922-9D44-33CF-62B12794A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4DB3A-25D5-7A3D-B28F-81A4203DACC5}"/>
              </a:ext>
            </a:extLst>
          </p:cNvPr>
          <p:cNvSpPr>
            <a:spLocks noGrp="1"/>
          </p:cNvSpPr>
          <p:nvPr>
            <p:ph type="title"/>
          </p:nvPr>
        </p:nvSpPr>
        <p:spPr>
          <a:xfrm>
            <a:off x="0" y="0"/>
            <a:ext cx="12192000" cy="832103"/>
          </a:xfrm>
        </p:spPr>
        <p:txBody>
          <a:bodyPr>
            <a:normAutofit/>
          </a:bodyPr>
          <a:lstStyle/>
          <a:p>
            <a:pPr algn="ctr"/>
            <a:r>
              <a:rPr lang="en-US" sz="3000" b="1" dirty="0">
                <a:latin typeface="Arial" panose="020B0604020202020204" pitchFamily="34" charset="0"/>
                <a:cs typeface="Arial" panose="020B0604020202020204" pitchFamily="34" charset="0"/>
              </a:rPr>
              <a:t>Accurate Prediction of Suzuki-Miyaura Geometries</a:t>
            </a:r>
          </a:p>
        </p:txBody>
      </p:sp>
      <p:sp>
        <p:nvSpPr>
          <p:cNvPr id="4" name="Slide Number Placeholder 3">
            <a:extLst>
              <a:ext uri="{FF2B5EF4-FFF2-40B4-BE49-F238E27FC236}">
                <a16:creationId xmlns:a16="http://schemas.microsoft.com/office/drawing/2014/main" id="{9C4FCD71-8862-DF52-D705-923AB213E9E3}"/>
              </a:ext>
            </a:extLst>
          </p:cNvPr>
          <p:cNvSpPr>
            <a:spLocks noGrp="1"/>
          </p:cNvSpPr>
          <p:nvPr>
            <p:ph type="sldNum" sz="quarter" idx="12"/>
          </p:nvPr>
        </p:nvSpPr>
        <p:spPr/>
        <p:txBody>
          <a:bodyPr/>
          <a:lstStyle/>
          <a:p>
            <a:r>
              <a:rPr lang="en-US" dirty="0">
                <a:solidFill>
                  <a:schemeClr val="bg1"/>
                </a:solidFill>
                <a:latin typeface="Arial" panose="020B0604020202020204" pitchFamily="34" charset="0"/>
                <a:cs typeface="Arial" panose="020B0604020202020204" pitchFamily="34" charset="0"/>
              </a:rPr>
              <a:t>Slide </a:t>
            </a:r>
            <a:fld id="{FD0304B0-A25D-4998-AEDC-02E95F817262}" type="slidenum">
              <a:rPr lang="en-US" smtClean="0">
                <a:solidFill>
                  <a:schemeClr val="bg1"/>
                </a:solidFill>
                <a:latin typeface="Arial" panose="020B0604020202020204" pitchFamily="34" charset="0"/>
                <a:cs typeface="Arial" panose="020B0604020202020204" pitchFamily="34" charset="0"/>
              </a:rPr>
              <a:pPr/>
              <a:t>30</a:t>
            </a:fld>
            <a:endParaRPr lang="en-US" dirty="0">
              <a:solidFill>
                <a:schemeClr val="bg1"/>
              </a:solidFill>
              <a:latin typeface="Arial" panose="020B0604020202020204" pitchFamily="34" charset="0"/>
              <a:cs typeface="Arial" panose="020B0604020202020204" pitchFamily="34" charset="0"/>
            </a:endParaRPr>
          </a:p>
        </p:txBody>
      </p:sp>
      <p:sp>
        <p:nvSpPr>
          <p:cNvPr id="8" name="Content Placeholder 2">
            <a:extLst>
              <a:ext uri="{FF2B5EF4-FFF2-40B4-BE49-F238E27FC236}">
                <a16:creationId xmlns:a16="http://schemas.microsoft.com/office/drawing/2014/main" id="{9D41BD36-FB36-6A5F-5BC0-EEF5D7A23D4D}"/>
              </a:ext>
            </a:extLst>
          </p:cNvPr>
          <p:cNvSpPr txBox="1">
            <a:spLocks/>
          </p:cNvSpPr>
          <p:nvPr/>
        </p:nvSpPr>
        <p:spPr>
          <a:xfrm>
            <a:off x="213360" y="804347"/>
            <a:ext cx="10676328" cy="8072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ea typeface="Calibri" panose="020F0502020204030204" pitchFamily="34" charset="0"/>
                <a:cs typeface="Arial" panose="020B0604020202020204" pitchFamily="34" charset="0"/>
              </a:rPr>
              <a:t>AIMNet2-Pd </a:t>
            </a:r>
            <a:r>
              <a:rPr lang="en-US" sz="2000" b="1" u="sng" dirty="0">
                <a:latin typeface="Arial" panose="020B0604020202020204" pitchFamily="34" charset="0"/>
                <a:ea typeface="Calibri" panose="020F0502020204030204" pitchFamily="34" charset="0"/>
                <a:cs typeface="Arial" panose="020B0604020202020204" pitchFamily="34" charset="0"/>
              </a:rPr>
              <a:t>accurately characterizes (&lt; 0.2 Å) the chemical geometries </a:t>
            </a:r>
            <a:r>
              <a:rPr lang="en-US" sz="2000" dirty="0">
                <a:latin typeface="Arial" panose="020B0604020202020204" pitchFamily="34" charset="0"/>
                <a:ea typeface="Calibri" panose="020F0502020204030204" pitchFamily="34" charset="0"/>
                <a:cs typeface="Arial" panose="020B0604020202020204" pitchFamily="34" charset="0"/>
              </a:rPr>
              <a:t>across the entire Suzuki-Miyaura catalytic cycle. </a:t>
            </a:r>
            <a:endParaRPr lang="en-US" sz="2000" b="1" u="sng" dirty="0">
              <a:latin typeface="Arial" panose="020B0604020202020204" pitchFamily="34" charset="0"/>
              <a:ea typeface="Calibri" panose="020F050202020403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7EB48D4D-853F-B351-2423-41EBC190A7E4}"/>
              </a:ext>
            </a:extLst>
          </p:cNvPr>
          <p:cNvCxnSpPr>
            <a:cxnSpLocks/>
          </p:cNvCxnSpPr>
          <p:nvPr/>
        </p:nvCxnSpPr>
        <p:spPr>
          <a:xfrm flipH="1">
            <a:off x="213360" y="1519096"/>
            <a:ext cx="11765280" cy="0"/>
          </a:xfrm>
          <a:prstGeom prst="line">
            <a:avLst/>
          </a:prstGeom>
          <a:noFill/>
          <a:ln w="57150" cap="rnd">
            <a:solidFill>
              <a:schemeClr val="bg1">
                <a:lumMod val="85000"/>
              </a:schemeClr>
            </a:solidFill>
            <a:prstDash val="sysDot"/>
            <a:round/>
          </a:ln>
          <a:effectLst/>
          <a:sp3d/>
        </p:spPr>
        <p:style>
          <a:lnRef idx="0">
            <a:scrgbClr r="0" g="0" b="0"/>
          </a:lnRef>
          <a:fillRef idx="0">
            <a:scrgbClr r="0" g="0" b="0"/>
          </a:fillRef>
          <a:effectRef idx="0">
            <a:scrgbClr r="0" g="0" b="0"/>
          </a:effectRef>
          <a:fontRef idx="none"/>
        </p:style>
      </p:cxnSp>
      <p:pic>
        <p:nvPicPr>
          <p:cNvPr id="5" name="Picture 4" descr="A group of green and red molecules&#10;&#10;Description automatically generated">
            <a:extLst>
              <a:ext uri="{FF2B5EF4-FFF2-40B4-BE49-F238E27FC236}">
                <a16:creationId xmlns:a16="http://schemas.microsoft.com/office/drawing/2014/main" id="{059EE262-5584-542E-18A8-90150EC772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7" y="1636450"/>
            <a:ext cx="9252030" cy="4638195"/>
          </a:xfrm>
          <a:prstGeom prst="rect">
            <a:avLst/>
          </a:prstGeom>
        </p:spPr>
      </p:pic>
      <p:sp>
        <p:nvSpPr>
          <p:cNvPr id="3" name="Content Placeholder 2">
            <a:extLst>
              <a:ext uri="{FF2B5EF4-FFF2-40B4-BE49-F238E27FC236}">
                <a16:creationId xmlns:a16="http://schemas.microsoft.com/office/drawing/2014/main" id="{5578C443-BED0-E3E8-5169-9C03A328AED5}"/>
              </a:ext>
            </a:extLst>
          </p:cNvPr>
          <p:cNvSpPr txBox="1">
            <a:spLocks/>
          </p:cNvSpPr>
          <p:nvPr/>
        </p:nvSpPr>
        <p:spPr>
          <a:xfrm>
            <a:off x="9082706" y="2523719"/>
            <a:ext cx="2848642" cy="8072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i="1" dirty="0">
                <a:latin typeface="Arial" panose="020B0604020202020204" pitchFamily="34" charset="0"/>
                <a:cs typeface="Arial" panose="020B0604020202020204" pitchFamily="34" charset="0"/>
              </a:rPr>
              <a:t>*Running Sequentially on a CPU </a:t>
            </a:r>
            <a:r>
              <a:rPr lang="en-US" sz="1800" i="1" dirty="0">
                <a:latin typeface="Arial" panose="020B0604020202020204" pitchFamily="34" charset="0"/>
                <a:cs typeface="Arial" panose="020B0604020202020204" pitchFamily="34" charset="0"/>
                <a:sym typeface="Wingdings" panose="05000000000000000000" pitchFamily="2" charset="2"/>
              </a:rPr>
              <a:t> </a:t>
            </a:r>
            <a:r>
              <a:rPr lang="en-US" sz="1800" b="1" i="1" u="sng" dirty="0">
                <a:latin typeface="Arial" panose="020B0604020202020204" pitchFamily="34" charset="0"/>
                <a:cs typeface="Arial" panose="020B0604020202020204" pitchFamily="34" charset="0"/>
                <a:sym typeface="Wingdings" panose="05000000000000000000" pitchFamily="2" charset="2"/>
              </a:rPr>
              <a:t>minutes</a:t>
            </a:r>
            <a:r>
              <a:rPr lang="en-US" sz="2400" i="1" dirty="0">
                <a:latin typeface="Arial" panose="020B0604020202020204" pitchFamily="34" charset="0"/>
                <a:cs typeface="Arial" panose="020B0604020202020204" pitchFamily="34" charset="0"/>
                <a:sym typeface="Wingdings" panose="05000000000000000000" pitchFamily="2" charset="2"/>
              </a:rPr>
              <a:t>.</a:t>
            </a:r>
            <a:endParaRPr lang="en-US" sz="2400" b="1" i="1" u="sng" dirty="0">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503775EB-6783-279F-D5E1-4182DEE2A38E}"/>
              </a:ext>
            </a:extLst>
          </p:cNvPr>
          <p:cNvSpPr txBox="1">
            <a:spLocks/>
          </p:cNvSpPr>
          <p:nvPr/>
        </p:nvSpPr>
        <p:spPr>
          <a:xfrm>
            <a:off x="9035415" y="4739111"/>
            <a:ext cx="2943225" cy="5964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i="1" dirty="0">
                <a:latin typeface="Arial" panose="020B0604020202020204" pitchFamily="34" charset="0"/>
                <a:cs typeface="Arial" panose="020B0604020202020204" pitchFamily="34" charset="0"/>
              </a:rPr>
              <a:t>**Improved efficiency of post-DFT calculations.</a:t>
            </a:r>
            <a:endParaRPr lang="en-US" sz="1800" b="1" i="1" u="sng"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95F53DF-2BCF-087A-D7D4-E86BD92F5331}"/>
              </a:ext>
            </a:extLst>
          </p:cNvPr>
          <p:cNvSpPr txBox="1"/>
          <p:nvPr/>
        </p:nvSpPr>
        <p:spPr>
          <a:xfrm>
            <a:off x="7864281" y="6537425"/>
            <a:ext cx="3047559" cy="307777"/>
          </a:xfrm>
          <a:prstGeom prst="rect">
            <a:avLst/>
          </a:prstGeom>
          <a:noFill/>
        </p:spPr>
        <p:txBody>
          <a:bodyPr wrap="square" rtlCol="0">
            <a:spAutoFit/>
          </a:bodyPr>
          <a:lstStyle/>
          <a:p>
            <a:r>
              <a:rPr lang="en-US" sz="1400" i="1" dirty="0">
                <a:solidFill>
                  <a:schemeClr val="bg1"/>
                </a:solidFill>
                <a:latin typeface="Arial" panose="020B0604020202020204" pitchFamily="34" charset="0"/>
                <a:cs typeface="Arial" panose="020B0604020202020204" pitchFamily="34" charset="0"/>
              </a:rPr>
              <a:t>contact: danstine@andrew.cmu.edu</a:t>
            </a:r>
          </a:p>
        </p:txBody>
      </p:sp>
      <p:sp>
        <p:nvSpPr>
          <p:cNvPr id="10" name="TextBox 9">
            <a:extLst>
              <a:ext uri="{FF2B5EF4-FFF2-40B4-BE49-F238E27FC236}">
                <a16:creationId xmlns:a16="http://schemas.microsoft.com/office/drawing/2014/main" id="{987DD33D-DE97-5D97-BF95-988AFDF1ECF2}"/>
              </a:ext>
            </a:extLst>
          </p:cNvPr>
          <p:cNvSpPr txBox="1"/>
          <p:nvPr/>
        </p:nvSpPr>
        <p:spPr>
          <a:xfrm>
            <a:off x="620864" y="6184910"/>
            <a:ext cx="11302750" cy="646331"/>
          </a:xfrm>
          <a:prstGeom prst="rect">
            <a:avLst/>
          </a:prstGeom>
          <a:noFill/>
        </p:spPr>
        <p:txBody>
          <a:bodyPr wrap="square">
            <a:spAutoFit/>
          </a:bodyPr>
          <a:lstStyle/>
          <a:p>
            <a:r>
              <a:rPr lang="en-US" b="0" i="0" dirty="0">
                <a:effectLst/>
                <a:latin typeface="Roboto" panose="02000000000000000000" pitchFamily="2" charset="0"/>
              </a:rPr>
              <a:t>Anstine D, </a:t>
            </a:r>
            <a:r>
              <a:rPr lang="en-US" b="0" i="0" dirty="0" err="1">
                <a:effectLst/>
                <a:latin typeface="Roboto" panose="02000000000000000000" pitchFamily="2" charset="0"/>
              </a:rPr>
              <a:t>Zubatyuk</a:t>
            </a:r>
            <a:r>
              <a:rPr lang="en-US" b="0" i="0" dirty="0">
                <a:effectLst/>
                <a:latin typeface="Roboto" panose="02000000000000000000" pitchFamily="2" charset="0"/>
              </a:rPr>
              <a:t> R, et al. Transferable Machine Learning Interatomic Potential for Pd-Catalyzed Cross-Coupling Reactions. </a:t>
            </a:r>
            <a:r>
              <a:rPr lang="en-US" b="0" i="1" dirty="0" err="1">
                <a:effectLst/>
                <a:latin typeface="Roboto" panose="02000000000000000000" pitchFamily="2" charset="0"/>
              </a:rPr>
              <a:t>ChemRxiv</a:t>
            </a:r>
            <a:r>
              <a:rPr lang="en-US" b="0" i="0" dirty="0">
                <a:effectLst/>
                <a:latin typeface="Roboto" panose="02000000000000000000" pitchFamily="2" charset="0"/>
              </a:rPr>
              <a:t>. 2025; doi:10.26434/chemrxiv-2025-n36r6 </a:t>
            </a:r>
            <a:endParaRPr lang="en-US" dirty="0"/>
          </a:p>
        </p:txBody>
      </p:sp>
    </p:spTree>
    <p:extLst>
      <p:ext uri="{BB962C8B-B14F-4D97-AF65-F5344CB8AC3E}">
        <p14:creationId xmlns:p14="http://schemas.microsoft.com/office/powerpoint/2010/main" val="3888359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C8BC-6F57-A3C2-12BD-9EC43059C44D}"/>
              </a:ext>
            </a:extLst>
          </p:cNvPr>
          <p:cNvSpPr>
            <a:spLocks noGrp="1"/>
          </p:cNvSpPr>
          <p:nvPr>
            <p:ph type="title"/>
          </p:nvPr>
        </p:nvSpPr>
        <p:spPr>
          <a:xfrm>
            <a:off x="896692" y="146882"/>
            <a:ext cx="10398617" cy="613669"/>
          </a:xfrm>
        </p:spPr>
        <p:txBody>
          <a:bodyPr>
            <a:normAutofit/>
          </a:bodyPr>
          <a:lstStyle/>
          <a:p>
            <a:pPr algn="ctr"/>
            <a:r>
              <a:rPr lang="en-US" sz="3000" b="1" dirty="0">
                <a:latin typeface="Arial" panose="020B0604020202020204" pitchFamily="34" charset="0"/>
                <a:cs typeface="Arial" panose="020B0604020202020204" pitchFamily="34" charset="0"/>
              </a:rPr>
              <a:t>Radical Reaction Profiles</a:t>
            </a:r>
          </a:p>
        </p:txBody>
      </p:sp>
      <p:pic>
        <p:nvPicPr>
          <p:cNvPr id="6" name="Picture 5">
            <a:extLst>
              <a:ext uri="{FF2B5EF4-FFF2-40B4-BE49-F238E27FC236}">
                <a16:creationId xmlns:a16="http://schemas.microsoft.com/office/drawing/2014/main" id="{B94BDC64-E955-4870-AE98-03C20D404F03}"/>
              </a:ext>
            </a:extLst>
          </p:cNvPr>
          <p:cNvPicPr>
            <a:picLocks noChangeAspect="1"/>
          </p:cNvPicPr>
          <p:nvPr/>
        </p:nvPicPr>
        <p:blipFill>
          <a:blip r:embed="rId3"/>
          <a:stretch>
            <a:fillRect/>
          </a:stretch>
        </p:blipFill>
        <p:spPr>
          <a:xfrm>
            <a:off x="914679" y="1333822"/>
            <a:ext cx="3479320" cy="964909"/>
          </a:xfrm>
          <a:prstGeom prst="rect">
            <a:avLst/>
          </a:prstGeom>
        </p:spPr>
      </p:pic>
      <p:sp>
        <p:nvSpPr>
          <p:cNvPr id="7" name="TextBox 6">
            <a:extLst>
              <a:ext uri="{FF2B5EF4-FFF2-40B4-BE49-F238E27FC236}">
                <a16:creationId xmlns:a16="http://schemas.microsoft.com/office/drawing/2014/main" id="{22090B3A-7DE0-BC81-7245-CAD9B1D62717}"/>
              </a:ext>
            </a:extLst>
          </p:cNvPr>
          <p:cNvSpPr txBox="1"/>
          <p:nvPr/>
        </p:nvSpPr>
        <p:spPr>
          <a:xfrm>
            <a:off x="560507" y="1019639"/>
            <a:ext cx="3304184" cy="338554"/>
          </a:xfrm>
          <a:prstGeom prst="rect">
            <a:avLst/>
          </a:prstGeom>
          <a:noFill/>
        </p:spPr>
        <p:txBody>
          <a:bodyPr wrap="square" rtlCol="0">
            <a:spAutoFit/>
          </a:bodyPr>
          <a:lstStyle/>
          <a:p>
            <a:r>
              <a:rPr lang="en-US" sz="1600" b="1" i="1" dirty="0">
                <a:latin typeface="Arial" panose="020B0604020202020204" pitchFamily="34" charset="0"/>
                <a:cs typeface="Arial" panose="020B0604020202020204" pitchFamily="34" charset="0"/>
              </a:rPr>
              <a:t>Silylated Benzopinacol</a:t>
            </a:r>
          </a:p>
        </p:txBody>
      </p:sp>
      <p:pic>
        <p:nvPicPr>
          <p:cNvPr id="20" name="Picture 19" descr="A structure of a molecule&#10;&#10;Description automatically generated">
            <a:extLst>
              <a:ext uri="{FF2B5EF4-FFF2-40B4-BE49-F238E27FC236}">
                <a16:creationId xmlns:a16="http://schemas.microsoft.com/office/drawing/2014/main" id="{460C6712-A541-2277-EDB2-1DA57455BCE7}"/>
              </a:ext>
            </a:extLst>
          </p:cNvPr>
          <p:cNvPicPr>
            <a:picLocks noChangeAspect="1"/>
          </p:cNvPicPr>
          <p:nvPr/>
        </p:nvPicPr>
        <p:blipFill rotWithShape="1">
          <a:blip r:embed="rId4">
            <a:extLst>
              <a:ext uri="{28A0092B-C50C-407E-A947-70E740481C1C}">
                <a14:useLocalDpi xmlns:a14="http://schemas.microsoft.com/office/drawing/2010/main" val="0"/>
              </a:ext>
            </a:extLst>
          </a:blip>
          <a:srcRect l="30641" t="21252" r="30855" b="24202"/>
          <a:stretch/>
        </p:blipFill>
        <p:spPr>
          <a:xfrm>
            <a:off x="4829965" y="1564508"/>
            <a:ext cx="1833299" cy="1723505"/>
          </a:xfrm>
          <a:prstGeom prst="rect">
            <a:avLst/>
          </a:prstGeom>
        </p:spPr>
      </p:pic>
      <p:pic>
        <p:nvPicPr>
          <p:cNvPr id="3" name="Picture 2" descr="A graph of different numbers and lines&#10;&#10;Description automatically generated with medium confidence">
            <a:extLst>
              <a:ext uri="{FF2B5EF4-FFF2-40B4-BE49-F238E27FC236}">
                <a16:creationId xmlns:a16="http://schemas.microsoft.com/office/drawing/2014/main" id="{5F109EC7-EBF0-9ECA-FA7B-42754339C9B2}"/>
              </a:ext>
            </a:extLst>
          </p:cNvPr>
          <p:cNvPicPr>
            <a:picLocks noChangeAspect="1"/>
          </p:cNvPicPr>
          <p:nvPr/>
        </p:nvPicPr>
        <p:blipFill>
          <a:blip r:embed="rId5">
            <a:extLst>
              <a:ext uri="{28A0092B-C50C-407E-A947-70E740481C1C}">
                <a14:useLocalDpi xmlns:a14="http://schemas.microsoft.com/office/drawing/2010/main" val="0"/>
              </a:ext>
            </a:extLst>
          </a:blip>
          <a:srcRect t="9851"/>
          <a:stretch/>
        </p:blipFill>
        <p:spPr>
          <a:xfrm>
            <a:off x="203200" y="2391594"/>
            <a:ext cx="4542731" cy="4095191"/>
          </a:xfrm>
          <a:prstGeom prst="rect">
            <a:avLst/>
          </a:prstGeom>
        </p:spPr>
      </p:pic>
      <p:pic>
        <p:nvPicPr>
          <p:cNvPr id="4" name="Picture 3" descr="A graph of different numbers and lines&#10;&#10;Description automatically generated with medium confidence">
            <a:extLst>
              <a:ext uri="{FF2B5EF4-FFF2-40B4-BE49-F238E27FC236}">
                <a16:creationId xmlns:a16="http://schemas.microsoft.com/office/drawing/2014/main" id="{4AB19C10-A906-4FB3-C925-3E81B5CEB158}"/>
              </a:ext>
            </a:extLst>
          </p:cNvPr>
          <p:cNvPicPr>
            <a:picLocks noChangeAspect="1"/>
          </p:cNvPicPr>
          <p:nvPr/>
        </p:nvPicPr>
        <p:blipFill>
          <a:blip r:embed="rId6">
            <a:extLst>
              <a:ext uri="{28A0092B-C50C-407E-A947-70E740481C1C}">
                <a14:useLocalDpi xmlns:a14="http://schemas.microsoft.com/office/drawing/2010/main" val="0"/>
              </a:ext>
            </a:extLst>
          </a:blip>
          <a:srcRect t="10668" r="8564" b="2013"/>
          <a:stretch/>
        </p:blipFill>
        <p:spPr>
          <a:xfrm>
            <a:off x="7315201" y="1224310"/>
            <a:ext cx="4097457" cy="3913004"/>
          </a:xfrm>
          <a:prstGeom prst="rect">
            <a:avLst/>
          </a:prstGeom>
        </p:spPr>
      </p:pic>
      <p:grpSp>
        <p:nvGrpSpPr>
          <p:cNvPr id="31" name="Group 30">
            <a:extLst>
              <a:ext uri="{FF2B5EF4-FFF2-40B4-BE49-F238E27FC236}">
                <a16:creationId xmlns:a16="http://schemas.microsoft.com/office/drawing/2014/main" id="{44E0961F-3326-580C-FB01-45B4853C3B3E}"/>
              </a:ext>
            </a:extLst>
          </p:cNvPr>
          <p:cNvGrpSpPr/>
          <p:nvPr/>
        </p:nvGrpSpPr>
        <p:grpSpPr>
          <a:xfrm>
            <a:off x="5746615" y="5210664"/>
            <a:ext cx="5666043" cy="749456"/>
            <a:chOff x="4572000" y="684499"/>
            <a:chExt cx="4249532" cy="562092"/>
          </a:xfrm>
        </p:grpSpPr>
        <p:grpSp>
          <p:nvGrpSpPr>
            <p:cNvPr id="19" name="Group 18">
              <a:extLst>
                <a:ext uri="{FF2B5EF4-FFF2-40B4-BE49-F238E27FC236}">
                  <a16:creationId xmlns:a16="http://schemas.microsoft.com/office/drawing/2014/main" id="{D6399288-0DF1-0144-CD92-04CE98148B26}"/>
                </a:ext>
              </a:extLst>
            </p:cNvPr>
            <p:cNvGrpSpPr/>
            <p:nvPr/>
          </p:nvGrpSpPr>
          <p:grpSpPr>
            <a:xfrm>
              <a:off x="6810155" y="684499"/>
              <a:ext cx="2011377" cy="562092"/>
              <a:chOff x="10152081" y="2145343"/>
              <a:chExt cx="3322325" cy="819236"/>
            </a:xfrm>
          </p:grpSpPr>
          <p:pic>
            <p:nvPicPr>
              <p:cNvPr id="21" name="Picture 20">
                <a:extLst>
                  <a:ext uri="{FF2B5EF4-FFF2-40B4-BE49-F238E27FC236}">
                    <a16:creationId xmlns:a16="http://schemas.microsoft.com/office/drawing/2014/main" id="{185D2011-33CA-D165-64B9-457188C18B4C}"/>
                  </a:ext>
                </a:extLst>
              </p:cNvPr>
              <p:cNvPicPr>
                <a:picLocks noChangeAspect="1"/>
              </p:cNvPicPr>
              <p:nvPr/>
            </p:nvPicPr>
            <p:blipFill>
              <a:blip r:embed="rId7"/>
              <a:stretch>
                <a:fillRect/>
              </a:stretch>
            </p:blipFill>
            <p:spPr>
              <a:xfrm>
                <a:off x="10152081" y="2169243"/>
                <a:ext cx="1441784" cy="760487"/>
              </a:xfrm>
              <a:prstGeom prst="rect">
                <a:avLst/>
              </a:prstGeom>
            </p:spPr>
          </p:pic>
          <p:pic>
            <p:nvPicPr>
              <p:cNvPr id="22" name="Picture 21">
                <a:extLst>
                  <a:ext uri="{FF2B5EF4-FFF2-40B4-BE49-F238E27FC236}">
                    <a16:creationId xmlns:a16="http://schemas.microsoft.com/office/drawing/2014/main" id="{1B75FF5F-78AF-87E1-4858-0361A35DEC51}"/>
                  </a:ext>
                </a:extLst>
              </p:cNvPr>
              <p:cNvPicPr>
                <a:picLocks noChangeAspect="1"/>
              </p:cNvPicPr>
              <p:nvPr/>
            </p:nvPicPr>
            <p:blipFill>
              <a:blip r:embed="rId7"/>
              <a:stretch>
                <a:fillRect/>
              </a:stretch>
            </p:blipFill>
            <p:spPr>
              <a:xfrm rot="10800000" flipV="1">
                <a:off x="12032622" y="2145343"/>
                <a:ext cx="1441784" cy="819236"/>
              </a:xfrm>
              <a:prstGeom prst="rect">
                <a:avLst/>
              </a:prstGeom>
            </p:spPr>
          </p:pic>
        </p:grpSp>
        <p:grpSp>
          <p:nvGrpSpPr>
            <p:cNvPr id="26" name="Group 25">
              <a:extLst>
                <a:ext uri="{FF2B5EF4-FFF2-40B4-BE49-F238E27FC236}">
                  <a16:creationId xmlns:a16="http://schemas.microsoft.com/office/drawing/2014/main" id="{3693555E-664A-A73F-5402-DD4606243766}"/>
                </a:ext>
              </a:extLst>
            </p:cNvPr>
            <p:cNvGrpSpPr/>
            <p:nvPr/>
          </p:nvGrpSpPr>
          <p:grpSpPr>
            <a:xfrm>
              <a:off x="4572000" y="703628"/>
              <a:ext cx="1703441" cy="521782"/>
              <a:chOff x="4240158" y="1067820"/>
              <a:chExt cx="1703441" cy="521782"/>
            </a:xfrm>
          </p:grpSpPr>
          <p:grpSp>
            <p:nvGrpSpPr>
              <p:cNvPr id="8" name="Group 7">
                <a:extLst>
                  <a:ext uri="{FF2B5EF4-FFF2-40B4-BE49-F238E27FC236}">
                    <a16:creationId xmlns:a16="http://schemas.microsoft.com/office/drawing/2014/main" id="{708A3F6F-4781-D17F-87CC-660588302AC3}"/>
                  </a:ext>
                </a:extLst>
              </p:cNvPr>
              <p:cNvGrpSpPr/>
              <p:nvPr/>
            </p:nvGrpSpPr>
            <p:grpSpPr>
              <a:xfrm>
                <a:off x="4240158" y="1067820"/>
                <a:ext cx="1703441" cy="521782"/>
                <a:chOff x="10101530" y="2134953"/>
                <a:chExt cx="2905396" cy="819234"/>
              </a:xfrm>
            </p:grpSpPr>
            <p:pic>
              <p:nvPicPr>
                <p:cNvPr id="10" name="Picture 9">
                  <a:extLst>
                    <a:ext uri="{FF2B5EF4-FFF2-40B4-BE49-F238E27FC236}">
                      <a16:creationId xmlns:a16="http://schemas.microsoft.com/office/drawing/2014/main" id="{C6BC9C62-D08C-BF90-7003-06354829E9E2}"/>
                    </a:ext>
                  </a:extLst>
                </p:cNvPr>
                <p:cNvPicPr>
                  <a:picLocks noChangeAspect="1"/>
                </p:cNvPicPr>
                <p:nvPr/>
              </p:nvPicPr>
              <p:blipFill>
                <a:blip r:embed="rId7"/>
                <a:srcRect r="6341"/>
                <a:stretch/>
              </p:blipFill>
              <p:spPr>
                <a:xfrm>
                  <a:off x="10101530" y="2164326"/>
                  <a:ext cx="1350356" cy="760487"/>
                </a:xfrm>
                <a:prstGeom prst="rect">
                  <a:avLst/>
                </a:prstGeom>
              </p:spPr>
            </p:pic>
            <p:pic>
              <p:nvPicPr>
                <p:cNvPr id="11" name="Picture 10">
                  <a:extLst>
                    <a:ext uri="{FF2B5EF4-FFF2-40B4-BE49-F238E27FC236}">
                      <a16:creationId xmlns:a16="http://schemas.microsoft.com/office/drawing/2014/main" id="{6139E2FC-5958-0656-922A-A76D877BA9EF}"/>
                    </a:ext>
                  </a:extLst>
                </p:cNvPr>
                <p:cNvPicPr>
                  <a:picLocks noChangeAspect="1"/>
                </p:cNvPicPr>
                <p:nvPr/>
              </p:nvPicPr>
              <p:blipFill>
                <a:blip r:embed="rId7"/>
                <a:srcRect r="6341"/>
                <a:stretch/>
              </p:blipFill>
              <p:spPr>
                <a:xfrm rot="10800000" flipV="1">
                  <a:off x="11656572" y="2134953"/>
                  <a:ext cx="1350354" cy="819234"/>
                </a:xfrm>
                <a:prstGeom prst="rect">
                  <a:avLst/>
                </a:prstGeom>
              </p:spPr>
            </p:pic>
          </p:grpSp>
          <p:cxnSp>
            <p:nvCxnSpPr>
              <p:cNvPr id="25" name="Straight Connector 24">
                <a:extLst>
                  <a:ext uri="{FF2B5EF4-FFF2-40B4-BE49-F238E27FC236}">
                    <a16:creationId xmlns:a16="http://schemas.microsoft.com/office/drawing/2014/main" id="{3C5A7800-8332-B50E-8B09-389B1F2949CF}"/>
                  </a:ext>
                </a:extLst>
              </p:cNvPr>
              <p:cNvCxnSpPr>
                <a:cxnSpLocks/>
              </p:cNvCxnSpPr>
              <p:nvPr/>
            </p:nvCxnSpPr>
            <p:spPr bwMode="auto">
              <a:xfrm>
                <a:off x="5031875" y="1352550"/>
                <a:ext cx="12000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cxnSp>
          <p:nvCxnSpPr>
            <p:cNvPr id="28" name="Straight Arrow Connector 27">
              <a:extLst>
                <a:ext uri="{FF2B5EF4-FFF2-40B4-BE49-F238E27FC236}">
                  <a16:creationId xmlns:a16="http://schemas.microsoft.com/office/drawing/2014/main" id="{438BCC2F-E60C-F911-2783-82C15AB1A6E1}"/>
                </a:ext>
              </a:extLst>
            </p:cNvPr>
            <p:cNvCxnSpPr>
              <a:cxnSpLocks/>
            </p:cNvCxnSpPr>
            <p:nvPr/>
          </p:nvCxnSpPr>
          <p:spPr bwMode="auto">
            <a:xfrm flipV="1">
              <a:off x="6362279" y="978333"/>
              <a:ext cx="365760" cy="337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0" name="TextBox 29">
              <a:extLst>
                <a:ext uri="{FF2B5EF4-FFF2-40B4-BE49-F238E27FC236}">
                  <a16:creationId xmlns:a16="http://schemas.microsoft.com/office/drawing/2014/main" id="{56137404-96CA-F6E6-2986-F2DD5059F706}"/>
                </a:ext>
              </a:extLst>
            </p:cNvPr>
            <p:cNvSpPr txBox="1"/>
            <p:nvPr/>
          </p:nvSpPr>
          <p:spPr>
            <a:xfrm>
              <a:off x="7678532" y="834469"/>
              <a:ext cx="270126" cy="284742"/>
            </a:xfrm>
            <a:prstGeom prst="rect">
              <a:avLst/>
            </a:prstGeom>
            <a:noFill/>
          </p:spPr>
          <p:txBody>
            <a:bodyPr wrap="square" rtlCol="0">
              <a:spAutoFit/>
            </a:bodyPr>
            <a:lstStyle/>
            <a:p>
              <a:r>
                <a:rPr lang="en-US" sz="1867" dirty="0">
                  <a:latin typeface="Arial" panose="020B0604020202020204" pitchFamily="34" charset="0"/>
                  <a:cs typeface="Arial" panose="020B0604020202020204" pitchFamily="34" charset="0"/>
                </a:rPr>
                <a:t>+</a:t>
              </a:r>
            </a:p>
          </p:txBody>
        </p:sp>
      </p:grpSp>
      <p:sp>
        <p:nvSpPr>
          <p:cNvPr id="32" name="TextBox 31">
            <a:extLst>
              <a:ext uri="{FF2B5EF4-FFF2-40B4-BE49-F238E27FC236}">
                <a16:creationId xmlns:a16="http://schemas.microsoft.com/office/drawing/2014/main" id="{6E6DA768-92EB-B676-C79A-F45E1407BF4E}"/>
              </a:ext>
            </a:extLst>
          </p:cNvPr>
          <p:cNvSpPr txBox="1"/>
          <p:nvPr/>
        </p:nvSpPr>
        <p:spPr>
          <a:xfrm>
            <a:off x="5746614" y="5954112"/>
            <a:ext cx="3142821" cy="338554"/>
          </a:xfrm>
          <a:prstGeom prst="rect">
            <a:avLst/>
          </a:prstGeom>
          <a:noFill/>
        </p:spPr>
        <p:txBody>
          <a:bodyPr wrap="square" rtlCol="0">
            <a:spAutoFit/>
          </a:bodyPr>
          <a:lstStyle/>
          <a:p>
            <a:r>
              <a:rPr lang="en-US" sz="1600" b="1" i="1" dirty="0">
                <a:latin typeface="Arial" panose="020B0604020202020204" pitchFamily="34" charset="0"/>
                <a:cs typeface="Arial" panose="020B0604020202020204" pitchFamily="34" charset="0"/>
              </a:rPr>
              <a:t>Dibenzoyl Peroxide</a:t>
            </a:r>
          </a:p>
        </p:txBody>
      </p:sp>
      <p:pic>
        <p:nvPicPr>
          <p:cNvPr id="33" name="Picture 32" descr="A molecule structure with red and white balls&#10;&#10;Description automatically generated">
            <a:extLst>
              <a:ext uri="{FF2B5EF4-FFF2-40B4-BE49-F238E27FC236}">
                <a16:creationId xmlns:a16="http://schemas.microsoft.com/office/drawing/2014/main" id="{F56AD53F-D9D5-FA1E-862D-616F8046715C}"/>
              </a:ext>
            </a:extLst>
          </p:cNvPr>
          <p:cNvPicPr>
            <a:picLocks noChangeAspect="1"/>
          </p:cNvPicPr>
          <p:nvPr/>
        </p:nvPicPr>
        <p:blipFill rotWithShape="1">
          <a:blip r:embed="rId8">
            <a:extLst>
              <a:ext uri="{28A0092B-C50C-407E-A947-70E740481C1C}">
                <a14:useLocalDpi xmlns:a14="http://schemas.microsoft.com/office/drawing/2010/main" val="0"/>
              </a:ext>
            </a:extLst>
          </a:blip>
          <a:srcRect l="18221" t="20129" r="26319" b="38182"/>
          <a:stretch/>
        </p:blipFill>
        <p:spPr>
          <a:xfrm>
            <a:off x="4773438" y="3979741"/>
            <a:ext cx="2563060" cy="1227660"/>
          </a:xfrm>
          <a:prstGeom prst="rect">
            <a:avLst/>
          </a:prstGeom>
        </p:spPr>
      </p:pic>
      <p:pic>
        <p:nvPicPr>
          <p:cNvPr id="5" name="Picture 2">
            <a:extLst>
              <a:ext uri="{FF2B5EF4-FFF2-40B4-BE49-F238E27FC236}">
                <a16:creationId xmlns:a16="http://schemas.microsoft.com/office/drawing/2014/main" id="{7F9B55ED-98B4-3CFC-C5EE-1BD64C503A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86870" y="270066"/>
            <a:ext cx="1146940" cy="95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76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7211-BA27-AC56-0F79-360B70D82A98}"/>
              </a:ext>
            </a:extLst>
          </p:cNvPr>
          <p:cNvSpPr>
            <a:spLocks noGrp="1"/>
          </p:cNvSpPr>
          <p:nvPr>
            <p:ph type="title"/>
          </p:nvPr>
        </p:nvSpPr>
        <p:spPr>
          <a:xfrm>
            <a:off x="203201" y="210299"/>
            <a:ext cx="11488300" cy="732799"/>
          </a:xfrm>
        </p:spPr>
        <p:txBody>
          <a:bodyPr>
            <a:noAutofit/>
          </a:bodyPr>
          <a:lstStyle/>
          <a:p>
            <a:pPr algn="ctr"/>
            <a:r>
              <a:rPr lang="en-US" sz="3000" b="1" dirty="0">
                <a:highlight>
                  <a:srgbClr val="FFFFFF"/>
                </a:highlight>
                <a:latin typeface="Arial" panose="020B0604020202020204" pitchFamily="34" charset="0"/>
                <a:cs typeface="Arial" panose="020B0604020202020204" pitchFamily="34" charset="0"/>
              </a:rPr>
              <a:t>Industrial Radical Polymerization Reactions</a:t>
            </a:r>
            <a:endParaRPr lang="en-US" sz="3000" b="1"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8A9FA64D-A36D-D3E6-BDF1-3D48C69D682E}"/>
              </a:ext>
            </a:extLst>
          </p:cNvPr>
          <p:cNvGrpSpPr/>
          <p:nvPr/>
        </p:nvGrpSpPr>
        <p:grpSpPr>
          <a:xfrm>
            <a:off x="531142" y="1682886"/>
            <a:ext cx="10658100" cy="4349558"/>
            <a:chOff x="7732030" y="19287248"/>
            <a:chExt cx="31598992" cy="13856936"/>
          </a:xfrm>
        </p:grpSpPr>
        <p:grpSp>
          <p:nvGrpSpPr>
            <p:cNvPr id="6" name="Group 5">
              <a:extLst>
                <a:ext uri="{FF2B5EF4-FFF2-40B4-BE49-F238E27FC236}">
                  <a16:creationId xmlns:a16="http://schemas.microsoft.com/office/drawing/2014/main" id="{BA1D9397-E111-D20A-FA03-F915B1C20E5F}"/>
                </a:ext>
              </a:extLst>
            </p:cNvPr>
            <p:cNvGrpSpPr/>
            <p:nvPr/>
          </p:nvGrpSpPr>
          <p:grpSpPr>
            <a:xfrm>
              <a:off x="7732030" y="21047088"/>
              <a:ext cx="15180482" cy="12097096"/>
              <a:chOff x="10082269" y="20904546"/>
              <a:chExt cx="15180482" cy="12097096"/>
            </a:xfrm>
          </p:grpSpPr>
          <p:pic>
            <p:nvPicPr>
              <p:cNvPr id="8" name="Picture 7">
                <a:extLst>
                  <a:ext uri="{FF2B5EF4-FFF2-40B4-BE49-F238E27FC236}">
                    <a16:creationId xmlns:a16="http://schemas.microsoft.com/office/drawing/2014/main" id="{1DF91369-92FB-2434-CC2F-291C60BD85F9}"/>
                  </a:ext>
                </a:extLst>
              </p:cNvPr>
              <p:cNvPicPr>
                <a:picLocks noChangeAspect="1"/>
              </p:cNvPicPr>
              <p:nvPr/>
            </p:nvPicPr>
            <p:blipFill>
              <a:blip r:embed="rId3"/>
              <a:stretch>
                <a:fillRect/>
              </a:stretch>
            </p:blipFill>
            <p:spPr>
              <a:xfrm>
                <a:off x="10082269" y="22127310"/>
                <a:ext cx="7026061" cy="3381495"/>
              </a:xfrm>
              <a:prstGeom prst="rect">
                <a:avLst/>
              </a:prstGeom>
            </p:spPr>
          </p:pic>
          <p:pic>
            <p:nvPicPr>
              <p:cNvPr id="9" name="Picture 8">
                <a:extLst>
                  <a:ext uri="{FF2B5EF4-FFF2-40B4-BE49-F238E27FC236}">
                    <a16:creationId xmlns:a16="http://schemas.microsoft.com/office/drawing/2014/main" id="{4B25AC83-CFCA-10EE-C50A-7A68138B5C98}"/>
                  </a:ext>
                </a:extLst>
              </p:cNvPr>
              <p:cNvPicPr>
                <a:picLocks noChangeAspect="1"/>
              </p:cNvPicPr>
              <p:nvPr/>
            </p:nvPicPr>
            <p:blipFill rotWithShape="1">
              <a:blip r:embed="rId4"/>
              <a:srcRect l="3493" r="5127"/>
              <a:stretch/>
            </p:blipFill>
            <p:spPr>
              <a:xfrm>
                <a:off x="18524253" y="22444134"/>
                <a:ext cx="6655744" cy="3505466"/>
              </a:xfrm>
              <a:prstGeom prst="rect">
                <a:avLst/>
              </a:prstGeom>
            </p:spPr>
          </p:pic>
          <p:sp>
            <p:nvSpPr>
              <p:cNvPr id="10" name="TextBox 9">
                <a:extLst>
                  <a:ext uri="{FF2B5EF4-FFF2-40B4-BE49-F238E27FC236}">
                    <a16:creationId xmlns:a16="http://schemas.microsoft.com/office/drawing/2014/main" id="{B480330D-FD53-2D86-FB74-6B1263E45374}"/>
                  </a:ext>
                </a:extLst>
              </p:cNvPr>
              <p:cNvSpPr txBox="1"/>
              <p:nvPr/>
            </p:nvSpPr>
            <p:spPr>
              <a:xfrm>
                <a:off x="11408217" y="20912648"/>
                <a:ext cx="4796918" cy="1274681"/>
              </a:xfrm>
              <a:prstGeom prst="rect">
                <a:avLst/>
              </a:prstGeom>
              <a:noFill/>
            </p:spPr>
            <p:txBody>
              <a:bodyPr wrap="square" rtlCol="0">
                <a:spAutoFit/>
              </a:bodyPr>
              <a:lstStyle/>
              <a:p>
                <a:pPr algn="ctr"/>
                <a:r>
                  <a:rPr lang="en-US" sz="2000" b="1" dirty="0">
                    <a:solidFill>
                      <a:srgbClr val="C00000"/>
                    </a:solidFill>
                    <a:latin typeface="Arial" panose="020B0604020202020204" pitchFamily="34" charset="0"/>
                    <a:cs typeface="Arial" panose="020B0604020202020204" pitchFamily="34" charset="0"/>
                  </a:rPr>
                  <a:t>Reactant</a:t>
                </a:r>
              </a:p>
            </p:txBody>
          </p:sp>
          <p:sp>
            <p:nvSpPr>
              <p:cNvPr id="11" name="TextBox 10">
                <a:extLst>
                  <a:ext uri="{FF2B5EF4-FFF2-40B4-BE49-F238E27FC236}">
                    <a16:creationId xmlns:a16="http://schemas.microsoft.com/office/drawing/2014/main" id="{F4E79E4E-130A-CF5D-B84E-6E093E22C3EB}"/>
                  </a:ext>
                </a:extLst>
              </p:cNvPr>
              <p:cNvSpPr txBox="1"/>
              <p:nvPr/>
            </p:nvSpPr>
            <p:spPr>
              <a:xfrm>
                <a:off x="20169802" y="20904546"/>
                <a:ext cx="3867075" cy="1274681"/>
              </a:xfrm>
              <a:prstGeom prst="rect">
                <a:avLst/>
              </a:prstGeom>
              <a:noFill/>
            </p:spPr>
            <p:txBody>
              <a:bodyPr wrap="square" rtlCol="0">
                <a:spAutoFit/>
              </a:bodyPr>
              <a:lstStyle/>
              <a:p>
                <a:pPr algn="ctr"/>
                <a:r>
                  <a:rPr lang="en-US" sz="2000" b="1" dirty="0">
                    <a:solidFill>
                      <a:srgbClr val="C00000"/>
                    </a:solidFill>
                    <a:latin typeface="Arial" panose="020B0604020202020204" pitchFamily="34" charset="0"/>
                    <a:cs typeface="Arial" panose="020B0604020202020204" pitchFamily="34" charset="0"/>
                  </a:rPr>
                  <a:t>Product</a:t>
                </a:r>
              </a:p>
            </p:txBody>
          </p:sp>
          <p:sp>
            <p:nvSpPr>
              <p:cNvPr id="12" name="TextBox 11">
                <a:extLst>
                  <a:ext uri="{FF2B5EF4-FFF2-40B4-BE49-F238E27FC236}">
                    <a16:creationId xmlns:a16="http://schemas.microsoft.com/office/drawing/2014/main" id="{436AC4AD-C2DC-A693-7911-0B2D7F419479}"/>
                  </a:ext>
                </a:extLst>
              </p:cNvPr>
              <p:cNvSpPr txBox="1"/>
              <p:nvPr/>
            </p:nvSpPr>
            <p:spPr>
              <a:xfrm>
                <a:off x="10417883" y="25508805"/>
                <a:ext cx="7084230" cy="1274681"/>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RMSD: 0.139 Å</a:t>
                </a:r>
              </a:p>
            </p:txBody>
          </p:sp>
          <p:sp>
            <p:nvSpPr>
              <p:cNvPr id="13" name="TextBox 12">
                <a:extLst>
                  <a:ext uri="{FF2B5EF4-FFF2-40B4-BE49-F238E27FC236}">
                    <a16:creationId xmlns:a16="http://schemas.microsoft.com/office/drawing/2014/main" id="{2F74D54C-6F98-C183-260B-EB7C604D0B80}"/>
                  </a:ext>
                </a:extLst>
              </p:cNvPr>
              <p:cNvSpPr txBox="1"/>
              <p:nvPr/>
            </p:nvSpPr>
            <p:spPr>
              <a:xfrm>
                <a:off x="18943934" y="25646305"/>
                <a:ext cx="6318817" cy="1274681"/>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RMSD: 0.231 Å</a:t>
                </a:r>
              </a:p>
            </p:txBody>
          </p:sp>
          <p:grpSp>
            <p:nvGrpSpPr>
              <p:cNvPr id="14" name="Group 13">
                <a:extLst>
                  <a:ext uri="{FF2B5EF4-FFF2-40B4-BE49-F238E27FC236}">
                    <a16:creationId xmlns:a16="http://schemas.microsoft.com/office/drawing/2014/main" id="{A8C50D52-2EF9-3648-939C-515A41F5CBD9}"/>
                  </a:ext>
                </a:extLst>
              </p:cNvPr>
              <p:cNvGrpSpPr/>
              <p:nvPr/>
            </p:nvGrpSpPr>
            <p:grpSpPr>
              <a:xfrm>
                <a:off x="14692808" y="27525888"/>
                <a:ext cx="7159314" cy="5475754"/>
                <a:chOff x="15309428" y="27628149"/>
                <a:chExt cx="7159314" cy="5475754"/>
              </a:xfrm>
            </p:grpSpPr>
            <p:pic>
              <p:nvPicPr>
                <p:cNvPr id="15" name="Picture 14">
                  <a:extLst>
                    <a:ext uri="{FF2B5EF4-FFF2-40B4-BE49-F238E27FC236}">
                      <a16:creationId xmlns:a16="http://schemas.microsoft.com/office/drawing/2014/main" id="{109B12F8-2C71-A40E-5B68-A0D371B5B9F3}"/>
                    </a:ext>
                  </a:extLst>
                </p:cNvPr>
                <p:cNvPicPr>
                  <a:picLocks noChangeAspect="1"/>
                </p:cNvPicPr>
                <p:nvPr/>
              </p:nvPicPr>
              <p:blipFill rotWithShape="1">
                <a:blip r:embed="rId5"/>
                <a:srcRect r="10886"/>
                <a:stretch/>
              </p:blipFill>
              <p:spPr>
                <a:xfrm>
                  <a:off x="15309428" y="28679127"/>
                  <a:ext cx="6727226" cy="3633171"/>
                </a:xfrm>
                <a:prstGeom prst="rect">
                  <a:avLst/>
                </a:prstGeom>
              </p:spPr>
            </p:pic>
            <p:sp>
              <p:nvSpPr>
                <p:cNvPr id="16" name="TextBox 15">
                  <a:extLst>
                    <a:ext uri="{FF2B5EF4-FFF2-40B4-BE49-F238E27FC236}">
                      <a16:creationId xmlns:a16="http://schemas.microsoft.com/office/drawing/2014/main" id="{1D13BA46-7B2B-6F7F-C181-944C049ABB78}"/>
                    </a:ext>
                  </a:extLst>
                </p:cNvPr>
                <p:cNvSpPr txBox="1"/>
                <p:nvPr/>
              </p:nvSpPr>
              <p:spPr>
                <a:xfrm>
                  <a:off x="15596953" y="27628149"/>
                  <a:ext cx="6655745" cy="1274681"/>
                </a:xfrm>
                <a:prstGeom prst="rect">
                  <a:avLst/>
                </a:prstGeom>
                <a:noFill/>
              </p:spPr>
              <p:txBody>
                <a:bodyPr wrap="square" rtlCol="0">
                  <a:spAutoFit/>
                </a:bodyPr>
                <a:lstStyle/>
                <a:p>
                  <a:pPr algn="ctr"/>
                  <a:r>
                    <a:rPr lang="en-US" sz="2000" b="1" dirty="0">
                      <a:solidFill>
                        <a:srgbClr val="C00000"/>
                      </a:solidFill>
                      <a:latin typeface="Arial" panose="020B0604020202020204" pitchFamily="34" charset="0"/>
                      <a:cs typeface="Arial" panose="020B0604020202020204" pitchFamily="34" charset="0"/>
                    </a:rPr>
                    <a:t>Transition State</a:t>
                  </a:r>
                </a:p>
              </p:txBody>
            </p:sp>
            <p:sp>
              <p:nvSpPr>
                <p:cNvPr id="17" name="TextBox 16">
                  <a:extLst>
                    <a:ext uri="{FF2B5EF4-FFF2-40B4-BE49-F238E27FC236}">
                      <a16:creationId xmlns:a16="http://schemas.microsoft.com/office/drawing/2014/main" id="{32E870BB-7DCF-AC28-D1C3-0198BD40730B}"/>
                    </a:ext>
                  </a:extLst>
                </p:cNvPr>
                <p:cNvSpPr txBox="1"/>
                <p:nvPr/>
              </p:nvSpPr>
              <p:spPr>
                <a:xfrm>
                  <a:off x="15557166" y="31829222"/>
                  <a:ext cx="6911576" cy="1274681"/>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RMSD: 0.140 Å</a:t>
                  </a:r>
                </a:p>
              </p:txBody>
            </p:sp>
          </p:grpSp>
        </p:grpSp>
        <p:pic>
          <p:nvPicPr>
            <p:cNvPr id="7" name="Picture 6" descr="A graph of a double and double&#10;&#10;Description automatically generated">
              <a:extLst>
                <a:ext uri="{FF2B5EF4-FFF2-40B4-BE49-F238E27FC236}">
                  <a16:creationId xmlns:a16="http://schemas.microsoft.com/office/drawing/2014/main" id="{FE6DB203-DEFC-2E32-A247-4C5E6BAEF53F}"/>
                </a:ext>
              </a:extLst>
            </p:cNvPr>
            <p:cNvPicPr>
              <a:picLocks noChangeAspect="1"/>
            </p:cNvPicPr>
            <p:nvPr/>
          </p:nvPicPr>
          <p:blipFill rotWithShape="1">
            <a:blip r:embed="rId6">
              <a:extLst>
                <a:ext uri="{28A0092B-C50C-407E-A947-70E740481C1C}">
                  <a14:useLocalDpi xmlns:a14="http://schemas.microsoft.com/office/drawing/2010/main" val="0"/>
                </a:ext>
              </a:extLst>
            </a:blip>
            <a:srcRect t="9965" r="7427"/>
            <a:stretch/>
          </p:blipFill>
          <p:spPr>
            <a:xfrm>
              <a:off x="22829759" y="19287248"/>
              <a:ext cx="16501263" cy="12571516"/>
            </a:xfrm>
            <a:prstGeom prst="rect">
              <a:avLst/>
            </a:prstGeom>
          </p:spPr>
        </p:pic>
      </p:grpSp>
      <p:pic>
        <p:nvPicPr>
          <p:cNvPr id="18" name="Picture 17">
            <a:extLst>
              <a:ext uri="{FF2B5EF4-FFF2-40B4-BE49-F238E27FC236}">
                <a16:creationId xmlns:a16="http://schemas.microsoft.com/office/drawing/2014/main" id="{BD19947F-F4E2-7676-BED0-2260A23E958C}"/>
              </a:ext>
            </a:extLst>
          </p:cNvPr>
          <p:cNvPicPr>
            <a:picLocks noChangeAspect="1"/>
          </p:cNvPicPr>
          <p:nvPr/>
        </p:nvPicPr>
        <p:blipFill rotWithShape="1">
          <a:blip r:embed="rId7"/>
          <a:srcRect r="2568"/>
          <a:stretch/>
        </p:blipFill>
        <p:spPr>
          <a:xfrm>
            <a:off x="978373" y="916493"/>
            <a:ext cx="5077019" cy="929391"/>
          </a:xfrm>
          <a:prstGeom prst="rect">
            <a:avLst/>
          </a:prstGeom>
        </p:spPr>
      </p:pic>
      <p:pic>
        <p:nvPicPr>
          <p:cNvPr id="19" name="Picture 2">
            <a:extLst>
              <a:ext uri="{FF2B5EF4-FFF2-40B4-BE49-F238E27FC236}">
                <a16:creationId xmlns:a16="http://schemas.microsoft.com/office/drawing/2014/main" id="{AD5A2694-3545-8FCF-D2B4-651BBF106F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86870" y="270066"/>
            <a:ext cx="1146940" cy="9589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4B600D3-959A-FDE4-9AD1-CA6487503FAE}"/>
              </a:ext>
            </a:extLst>
          </p:cNvPr>
          <p:cNvSpPr txBox="1"/>
          <p:nvPr/>
        </p:nvSpPr>
        <p:spPr>
          <a:xfrm>
            <a:off x="545677" y="1685155"/>
            <a:ext cx="3633052" cy="338554"/>
          </a:xfrm>
          <a:prstGeom prst="rect">
            <a:avLst/>
          </a:prstGeom>
          <a:noFill/>
        </p:spPr>
        <p:txBody>
          <a:bodyPr wrap="square" rtlCol="0">
            <a:spAutoFit/>
          </a:bodyPr>
          <a:lstStyle/>
          <a:p>
            <a:r>
              <a:rPr lang="en-US" sz="1600" b="1" i="1" dirty="0">
                <a:highlight>
                  <a:srgbClr val="FFFFFF"/>
                </a:highlight>
                <a:latin typeface="Arial" panose="020B0604020202020204" pitchFamily="34" charset="0"/>
                <a:cs typeface="Arial" panose="020B0604020202020204" pitchFamily="34" charset="0"/>
              </a:rPr>
              <a:t>2-methylene-1,3-dioxepane</a:t>
            </a:r>
            <a:endParaRPr lang="en-US" sz="1600" b="1" i="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138EB83-8830-E6EB-CA28-0E2C61216340}"/>
              </a:ext>
            </a:extLst>
          </p:cNvPr>
          <p:cNvSpPr txBox="1"/>
          <p:nvPr/>
        </p:nvSpPr>
        <p:spPr>
          <a:xfrm>
            <a:off x="0" y="6326316"/>
            <a:ext cx="8413707" cy="307777"/>
          </a:xfrm>
          <a:prstGeom prst="rect">
            <a:avLst/>
          </a:prstGeom>
          <a:noFill/>
        </p:spPr>
        <p:txBody>
          <a:bodyPr wrap="square" rtlCol="0">
            <a:spAutoFit/>
          </a:bodyPr>
          <a:lstStyle/>
          <a:p>
            <a:r>
              <a:rPr lang="en-US" sz="1400" dirty="0" err="1">
                <a:solidFill>
                  <a:srgbClr val="0E101A"/>
                </a:solidFill>
                <a:highlight>
                  <a:srgbClr val="FFFFFF"/>
                </a:highlight>
                <a:latin typeface="Arial" panose="020B0604020202020204" pitchFamily="34" charset="0"/>
                <a:cs typeface="Arial" panose="020B0604020202020204" pitchFamily="34" charset="0"/>
              </a:rPr>
              <a:t>Nesvadba</a:t>
            </a:r>
            <a:r>
              <a:rPr lang="en-US" sz="1400" dirty="0">
                <a:solidFill>
                  <a:srgbClr val="0E101A"/>
                </a:solidFill>
                <a:highlight>
                  <a:srgbClr val="FFFFFF"/>
                </a:highlight>
                <a:latin typeface="Arial" panose="020B0604020202020204" pitchFamily="34" charset="0"/>
                <a:cs typeface="Arial" panose="020B0604020202020204" pitchFamily="34" charset="0"/>
              </a:rPr>
              <a:t>, P. Radical Polymerization in Industry. https://doi.org/10.1002/9781119953678.rad080</a:t>
            </a:r>
            <a:endParaRPr lang="en-US" sz="14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F057EEA-000E-C66E-974B-922027156645}"/>
              </a:ext>
            </a:extLst>
          </p:cNvPr>
          <p:cNvSpPr txBox="1"/>
          <p:nvPr/>
        </p:nvSpPr>
        <p:spPr>
          <a:xfrm>
            <a:off x="6513394" y="1871284"/>
            <a:ext cx="1146940" cy="461665"/>
          </a:xfrm>
          <a:prstGeom prst="rect">
            <a:avLst/>
          </a:prstGeom>
          <a:noFill/>
        </p:spPr>
        <p:txBody>
          <a:bodyPr wrap="square" rtlCol="0">
            <a:spAutoFit/>
          </a:bodyPr>
          <a:lstStyle/>
          <a:p>
            <a:r>
              <a:rPr lang="en-US" sz="2400" b="1" dirty="0">
                <a:solidFill>
                  <a:schemeClr val="accent5">
                    <a:lumMod val="75000"/>
                  </a:schemeClr>
                </a:solidFill>
                <a:latin typeface="Arial" panose="020B0604020202020204" pitchFamily="34" charset="0"/>
                <a:cs typeface="Arial" panose="020B0604020202020204" pitchFamily="34" charset="0"/>
              </a:rPr>
              <a:t>S = 2</a:t>
            </a:r>
          </a:p>
        </p:txBody>
      </p:sp>
    </p:spTree>
    <p:extLst>
      <p:ext uri="{BB962C8B-B14F-4D97-AF65-F5344CB8AC3E}">
        <p14:creationId xmlns:p14="http://schemas.microsoft.com/office/powerpoint/2010/main" val="1671644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basf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5913" y="3898785"/>
            <a:ext cx="1373756" cy="13737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enentech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610" b="22601"/>
          <a:stretch/>
        </p:blipFill>
        <p:spPr bwMode="auto">
          <a:xfrm>
            <a:off x="7297387" y="6224162"/>
            <a:ext cx="2098629" cy="5896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38787" y="961743"/>
            <a:ext cx="6468122" cy="6333265"/>
          </a:xfrm>
        </p:spPr>
        <p:txBody>
          <a:bodyPr>
            <a:noAutofit/>
          </a:bodyPr>
          <a:lstStyle/>
          <a:p>
            <a:pPr marL="342900" indent="-342900"/>
            <a:r>
              <a:rPr lang="en-US" sz="2400" b="1" dirty="0"/>
              <a:t>	Use the AIMNet2:</a:t>
            </a:r>
            <a:br>
              <a:rPr lang="en-US" sz="1800" dirty="0"/>
            </a:br>
            <a:r>
              <a:rPr lang="en-US" sz="2400" dirty="0"/>
              <a:t>Anstine D, Zubatyuk R, Isayev O. </a:t>
            </a:r>
            <a:r>
              <a:rPr lang="en-US" sz="2400" dirty="0" err="1"/>
              <a:t>ChemRxiv</a:t>
            </a:r>
            <a:r>
              <a:rPr lang="en-US" sz="2400" dirty="0"/>
              <a:t> Preprint. 2023; https://doi.org/10.26434/chemrxiv-2023-296ch</a:t>
            </a:r>
            <a:br>
              <a:rPr lang="en-US" sz="2400" dirty="0"/>
            </a:br>
            <a:br>
              <a:rPr lang="en-US" sz="2400" dirty="0"/>
            </a:br>
            <a:br>
              <a:rPr lang="en-US" sz="2400" dirty="0"/>
            </a:br>
            <a:r>
              <a:rPr lang="en-US" sz="2400" dirty="0"/>
              <a:t>AIMNet2 implementation in </a:t>
            </a:r>
            <a:r>
              <a:rPr lang="en-US" sz="2400" dirty="0" err="1"/>
              <a:t>Pytorch</a:t>
            </a:r>
            <a:br>
              <a:rPr lang="en-US" sz="2400" dirty="0"/>
            </a:br>
            <a:r>
              <a:rPr lang="en-US" sz="2400" dirty="0"/>
              <a:t>Available at</a:t>
            </a:r>
            <a:r>
              <a:rPr lang="en-US" sz="2400" dirty="0">
                <a:solidFill>
                  <a:schemeClr val="accent1">
                    <a:lumMod val="75000"/>
                  </a:schemeClr>
                </a:solidFill>
              </a:rPr>
              <a:t>: </a:t>
            </a:r>
            <a:br>
              <a:rPr lang="en-US" sz="2400" dirty="0">
                <a:solidFill>
                  <a:schemeClr val="accent1">
                    <a:lumMod val="75000"/>
                  </a:schemeClr>
                </a:solidFill>
              </a:rPr>
            </a:br>
            <a:r>
              <a:rPr lang="en-US" sz="2400" dirty="0">
                <a:solidFill>
                  <a:schemeClr val="accent1">
                    <a:lumMod val="75000"/>
                  </a:schemeClr>
                </a:solidFill>
              </a:rPr>
              <a:t>https://github.com/isayevlab/aimnetcentral</a:t>
            </a:r>
            <a:br>
              <a:rPr lang="en-US" sz="2400" dirty="0"/>
            </a:br>
            <a:br>
              <a:rPr lang="en-US" sz="2400" dirty="0"/>
            </a:br>
            <a:r>
              <a:rPr lang="en-US" sz="2400" dirty="0"/>
              <a:t>Plugins:  ASE, LAMMPS, </a:t>
            </a:r>
            <a:r>
              <a:rPr lang="en-US" sz="2400" dirty="0" err="1"/>
              <a:t>OpenMM</a:t>
            </a:r>
            <a:r>
              <a:rPr lang="en-US" sz="2400" dirty="0"/>
              <a:t>, SCM-ADF…</a:t>
            </a:r>
            <a:br>
              <a:rPr lang="en-US" sz="2400" dirty="0"/>
            </a:br>
            <a:br>
              <a:rPr lang="en-US" sz="2400" dirty="0"/>
            </a:br>
            <a:r>
              <a:rPr lang="en-US" sz="2400" dirty="0"/>
              <a:t>AIMNet2 Dataset:</a:t>
            </a:r>
            <a:br>
              <a:rPr lang="en-US" sz="2400" dirty="0"/>
            </a:br>
            <a:r>
              <a:rPr lang="en-US" sz="2400" dirty="0"/>
              <a:t>https://doi.org/10.1184/R1/27629937.v2</a:t>
            </a:r>
            <a:br>
              <a:rPr lang="en-US" sz="2400" dirty="0"/>
            </a:br>
            <a:endParaRPr lang="en-US" sz="2400" dirty="0"/>
          </a:p>
        </p:txBody>
      </p:sp>
      <p:pic>
        <p:nvPicPr>
          <p:cNvPr id="8" name="Picture 4" descr="Los Alamos National Laborato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939" y="2954544"/>
            <a:ext cx="1524000" cy="9111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www.gruberpeplab.com/images/NIH-106yme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00670" y="3433344"/>
            <a:ext cx="1334765" cy="11842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360682" y="2235116"/>
            <a:ext cx="40706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Used in G</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overnment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labs, companies etc.</a:t>
            </a:r>
          </a:p>
        </p:txBody>
      </p:sp>
      <p:pic>
        <p:nvPicPr>
          <p:cNvPr id="1026" name="Picture 2" descr="Image result for pfizer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9527" y="5622075"/>
            <a:ext cx="1774313" cy="1191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erkeley lab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98385" y="2733152"/>
            <a:ext cx="1195262" cy="10199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idorsia logo"/>
          <p:cNvPicPr>
            <a:picLocks noChangeAspect="1" noChangeArrowheads="1"/>
          </p:cNvPicPr>
          <p:nvPr/>
        </p:nvPicPr>
        <p:blipFill rotWithShape="1">
          <a:blip r:embed="rId8">
            <a:extLst>
              <a:ext uri="{28A0092B-C50C-407E-A947-70E740481C1C}">
                <a14:useLocalDpi xmlns:a14="http://schemas.microsoft.com/office/drawing/2010/main" val="0"/>
              </a:ext>
            </a:extLst>
          </a:blip>
          <a:srcRect t="34280" b="33678"/>
          <a:stretch/>
        </p:blipFill>
        <p:spPr bwMode="auto">
          <a:xfrm>
            <a:off x="6088315" y="5347892"/>
            <a:ext cx="1711354" cy="5483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yellow and blue square with white text&#10;&#10;AI-generated content may be incorrect.">
            <a:extLst>
              <a:ext uri="{FF2B5EF4-FFF2-40B4-BE49-F238E27FC236}">
                <a16:creationId xmlns:a16="http://schemas.microsoft.com/office/drawing/2014/main" id="{A1E2E7FE-7875-9853-457A-551A30A28509}"/>
              </a:ext>
            </a:extLst>
          </p:cNvPr>
          <p:cNvPicPr>
            <a:picLocks noChangeAspect="1"/>
          </p:cNvPicPr>
          <p:nvPr/>
        </p:nvPicPr>
        <p:blipFill>
          <a:blip r:embed="rId9"/>
          <a:stretch>
            <a:fillRect/>
          </a:stretch>
        </p:blipFill>
        <p:spPr>
          <a:xfrm>
            <a:off x="7764465" y="3433344"/>
            <a:ext cx="3263101" cy="3263101"/>
          </a:xfrm>
          <a:prstGeom prst="rect">
            <a:avLst/>
          </a:prstGeom>
        </p:spPr>
      </p:pic>
    </p:spTree>
    <p:extLst>
      <p:ext uri="{BB962C8B-B14F-4D97-AF65-F5344CB8AC3E}">
        <p14:creationId xmlns:p14="http://schemas.microsoft.com/office/powerpoint/2010/main" val="2283219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9CE75-9922-9D44-33CF-62B12794AE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4DB3A-25D5-7A3D-B28F-81A4203DACC5}"/>
              </a:ext>
            </a:extLst>
          </p:cNvPr>
          <p:cNvSpPr>
            <a:spLocks noGrp="1"/>
          </p:cNvSpPr>
          <p:nvPr>
            <p:ph type="title"/>
          </p:nvPr>
        </p:nvSpPr>
        <p:spPr>
          <a:xfrm>
            <a:off x="427605" y="236129"/>
            <a:ext cx="12192000" cy="832103"/>
          </a:xfrm>
        </p:spPr>
        <p:txBody>
          <a:bodyPr>
            <a:normAutofit/>
          </a:bodyPr>
          <a:lstStyle/>
          <a:p>
            <a:r>
              <a:rPr lang="en-US" sz="3600" dirty="0"/>
              <a:t>Machine Learned Interatomic Potential (MLIP) Motivation</a:t>
            </a:r>
          </a:p>
        </p:txBody>
      </p:sp>
      <p:sp>
        <p:nvSpPr>
          <p:cNvPr id="4" name="Slide Number Placeholder 3">
            <a:extLst>
              <a:ext uri="{FF2B5EF4-FFF2-40B4-BE49-F238E27FC236}">
                <a16:creationId xmlns:a16="http://schemas.microsoft.com/office/drawing/2014/main" id="{9C4FCD71-8862-DF52-D705-923AB213E9E3}"/>
              </a:ext>
            </a:extLst>
          </p:cNvPr>
          <p:cNvSpPr>
            <a:spLocks noGrp="1"/>
          </p:cNvSpPr>
          <p:nvPr>
            <p:ph type="sldNum" sz="quarter" idx="12"/>
          </p:nvPr>
        </p:nvSpPr>
        <p:spPr/>
        <p:txBody>
          <a:bodyPr/>
          <a:lstStyle/>
          <a:p>
            <a:r>
              <a:rPr lang="en-US" dirty="0">
                <a:solidFill>
                  <a:schemeClr val="bg1"/>
                </a:solidFill>
              </a:rPr>
              <a:t>Slide </a:t>
            </a:r>
            <a:fld id="{FD0304B0-A25D-4998-AEDC-02E95F817262}" type="slidenum">
              <a:rPr lang="en-US" smtClean="0">
                <a:solidFill>
                  <a:schemeClr val="bg1"/>
                </a:solidFill>
              </a:rPr>
              <a:pPr/>
              <a:t>4</a:t>
            </a:fld>
            <a:endParaRPr lang="en-US" dirty="0">
              <a:solidFill>
                <a:schemeClr val="bg1"/>
              </a:solidFill>
            </a:endParaRPr>
          </a:p>
        </p:txBody>
      </p:sp>
      <p:pic>
        <p:nvPicPr>
          <p:cNvPr id="3" name="Picture 2">
            <a:extLst>
              <a:ext uri="{FF2B5EF4-FFF2-40B4-BE49-F238E27FC236}">
                <a16:creationId xmlns:a16="http://schemas.microsoft.com/office/drawing/2014/main" id="{20B3630F-508F-E6D2-492B-DD13C619D2A7}"/>
              </a:ext>
            </a:extLst>
          </p:cNvPr>
          <p:cNvPicPr>
            <a:picLocks noChangeAspect="1"/>
          </p:cNvPicPr>
          <p:nvPr/>
        </p:nvPicPr>
        <p:blipFill>
          <a:blip r:embed="rId2"/>
          <a:stretch>
            <a:fillRect/>
          </a:stretch>
        </p:blipFill>
        <p:spPr>
          <a:xfrm>
            <a:off x="0" y="1899137"/>
            <a:ext cx="6563360" cy="4609615"/>
          </a:xfrm>
          <a:prstGeom prst="rect">
            <a:avLst/>
          </a:prstGeom>
        </p:spPr>
      </p:pic>
      <p:sp>
        <p:nvSpPr>
          <p:cNvPr id="7" name="TextBox 6">
            <a:extLst>
              <a:ext uri="{FF2B5EF4-FFF2-40B4-BE49-F238E27FC236}">
                <a16:creationId xmlns:a16="http://schemas.microsoft.com/office/drawing/2014/main" id="{9F970AC3-0776-DE63-8B93-42D019FB23A1}"/>
              </a:ext>
            </a:extLst>
          </p:cNvPr>
          <p:cNvSpPr txBox="1"/>
          <p:nvPr/>
        </p:nvSpPr>
        <p:spPr>
          <a:xfrm>
            <a:off x="2844281" y="1013249"/>
            <a:ext cx="631060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(Spoiler alert!)</a:t>
            </a:r>
            <a:endParaRPr kumimoji="0" lang="en-US" sz="2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TextBox 7">
            <a:extLst>
              <a:ext uri="{FF2B5EF4-FFF2-40B4-BE49-F238E27FC236}">
                <a16:creationId xmlns:a16="http://schemas.microsoft.com/office/drawing/2014/main" id="{47247B16-59E9-BD88-7610-0AFB0904E74B}"/>
              </a:ext>
            </a:extLst>
          </p:cNvPr>
          <p:cNvSpPr txBox="1"/>
          <p:nvPr/>
        </p:nvSpPr>
        <p:spPr>
          <a:xfrm>
            <a:off x="8471004" y="1457424"/>
            <a:ext cx="1992020"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E=</a:t>
            </a:r>
            <a:r>
              <a:rPr kumimoji="0" lang="en-US" sz="4400" b="0" i="1" u="none" strike="noStrike" kern="1200" cap="none" spc="0" normalizeH="0" baseline="0" noProof="0" dirty="0">
                <a:ln>
                  <a:noFill/>
                </a:ln>
                <a:solidFill>
                  <a:prstClr val="black"/>
                </a:solidFill>
                <a:effectLst/>
                <a:uLnTx/>
                <a:uFillTx/>
                <a:latin typeface="Bodoni MT Condensed" panose="02070606080606020203" pitchFamily="18" charset="0"/>
                <a:ea typeface="+mn-ea"/>
                <a:cs typeface="+mn-cs"/>
              </a:rPr>
              <a:t>f</a:t>
            </a:r>
            <a:r>
              <a:rPr kumimoji="0" lang="en-US" sz="280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a:t>
            </a:r>
            <a:r>
              <a:rPr kumimoji="0" lang="en-US" sz="2800" b="0" i="0" u="none" strike="noStrike" kern="1200" cap="none" spc="0" normalizeH="0" baseline="0" noProof="0" dirty="0" err="1">
                <a:ln>
                  <a:noFill/>
                </a:ln>
                <a:solidFill>
                  <a:prstClr val="black"/>
                </a:solidFill>
                <a:effectLst/>
                <a:uLnTx/>
                <a:uFillTx/>
                <a:latin typeface="Arial Rounded MT Bold" panose="020F0704030504030204" pitchFamily="34" charset="0"/>
                <a:ea typeface="+mn-ea"/>
                <a:cs typeface="+mn-cs"/>
              </a:rPr>
              <a:t>R</a:t>
            </a:r>
            <a:r>
              <a:rPr kumimoji="0" lang="en-US" sz="2800" b="0" i="0" u="none" strike="noStrike" kern="1200" cap="none" spc="0" normalizeH="0" baseline="-25000" noProof="0" dirty="0" err="1">
                <a:ln>
                  <a:noFill/>
                </a:ln>
                <a:solidFill>
                  <a:prstClr val="black"/>
                </a:solidFill>
                <a:effectLst/>
                <a:uLnTx/>
                <a:uFillTx/>
                <a:latin typeface="Arial Rounded MT Bold" panose="020F0704030504030204" pitchFamily="34" charset="0"/>
                <a:ea typeface="+mn-ea"/>
                <a:cs typeface="+mn-cs"/>
              </a:rPr>
              <a:t>vector</a:t>
            </a:r>
            <a:r>
              <a:rPr kumimoji="0" lang="en-US" sz="280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a:t>
            </a:r>
          </a:p>
        </p:txBody>
      </p:sp>
      <p:sp>
        <p:nvSpPr>
          <p:cNvPr id="54" name="Rectangle: Rounded Corners 53">
            <a:extLst>
              <a:ext uri="{FF2B5EF4-FFF2-40B4-BE49-F238E27FC236}">
                <a16:creationId xmlns:a16="http://schemas.microsoft.com/office/drawing/2014/main" id="{3B36E6B8-6FC2-394A-5B75-306614334DD6}"/>
              </a:ext>
            </a:extLst>
          </p:cNvPr>
          <p:cNvSpPr/>
          <p:nvPr/>
        </p:nvSpPr>
        <p:spPr>
          <a:xfrm>
            <a:off x="6523605" y="2389342"/>
            <a:ext cx="5553075" cy="3136900"/>
          </a:xfrm>
          <a:prstGeom prst="roundRect">
            <a:avLst/>
          </a:prstGeom>
          <a:solidFill>
            <a:sysClr val="window" lastClr="FFFFFF"/>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ptos" panose="02110004020202020204"/>
                <a:ea typeface="+mn-ea"/>
                <a:cs typeface="+mn-cs"/>
              </a:rPr>
              <a:t>Standard Geometry Optimization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prstClr val="white"/>
                </a:solidFill>
                <a:effectLst/>
                <a:uLnTx/>
                <a:uFillTx/>
                <a:latin typeface="Aptos" panose="02110004020202020204"/>
                <a:ea typeface="+mn-ea"/>
                <a:cs typeface="+mn-cs"/>
              </a:rPr>
              <a:t>(i.e., minimizing the atomic forces) </a:t>
            </a:r>
            <a:endParaRPr kumimoji="0" lang="en-US"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55" name="TextBox 54">
            <a:extLst>
              <a:ext uri="{FF2B5EF4-FFF2-40B4-BE49-F238E27FC236}">
                <a16:creationId xmlns:a16="http://schemas.microsoft.com/office/drawing/2014/main" id="{D660AF98-0473-4AC8-94F5-1BEDB209CBBB}"/>
              </a:ext>
            </a:extLst>
          </p:cNvPr>
          <p:cNvSpPr txBox="1"/>
          <p:nvPr/>
        </p:nvSpPr>
        <p:spPr>
          <a:xfrm>
            <a:off x="7083827" y="5526242"/>
            <a:ext cx="4432630" cy="400108"/>
          </a:xfrm>
          <a:prstGeom prst="rect">
            <a:avLst/>
          </a:prstGeom>
          <a:noFill/>
          <a:ln w="12700" cap="flat">
            <a:noFill/>
            <a:miter lim="400000"/>
          </a:ln>
          <a:effectLst/>
          <a:sp3d/>
        </p:spPr>
        <p:txBody>
          <a:bodyPr rot="0" spcFirstLastPara="1" vertOverflow="overflow" horzOverflow="overflow" vert="horz" wrap="square" lIns="45719" tIns="45719" rIns="45719" bIns="45719" numCol="1" spcCol="38100" rtlCol="0" anchor="t">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E8E8E8">
                    <a:lumMod val="50000"/>
                  </a:srgbClr>
                </a:solidFill>
                <a:effectLst/>
                <a:uLnTx/>
                <a:uFillTx/>
                <a:latin typeface="Aptos" panose="020B0004020202020204" pitchFamily="34" charset="0"/>
              </a:rPr>
              <a:t>Neural Network Interatomic Potential</a:t>
            </a:r>
            <a:endParaRPr kumimoji="0" lang="en-US" sz="2000" b="1" i="0" u="none" strike="noStrike" kern="0" cap="none" spc="0" normalizeH="0" baseline="0" noProof="0" dirty="0">
              <a:ln>
                <a:noFill/>
              </a:ln>
              <a:solidFill>
                <a:srgbClr val="E8E8E8">
                  <a:lumMod val="50000"/>
                </a:srgbClr>
              </a:solidFill>
              <a:effectLst/>
              <a:uLnTx/>
              <a:uFillTx/>
              <a:latin typeface="Aptos" panose="020B0004020202020204" pitchFamily="34" charset="0"/>
              <a:sym typeface="Calibri"/>
            </a:endParaRPr>
          </a:p>
        </p:txBody>
      </p:sp>
      <p:grpSp>
        <p:nvGrpSpPr>
          <p:cNvPr id="56" name="Group 55">
            <a:extLst>
              <a:ext uri="{FF2B5EF4-FFF2-40B4-BE49-F238E27FC236}">
                <a16:creationId xmlns:a16="http://schemas.microsoft.com/office/drawing/2014/main" id="{E183B066-E7AC-A528-C71F-B094ECD0A186}"/>
              </a:ext>
            </a:extLst>
          </p:cNvPr>
          <p:cNvGrpSpPr/>
          <p:nvPr/>
        </p:nvGrpSpPr>
        <p:grpSpPr>
          <a:xfrm>
            <a:off x="8572233" y="3104161"/>
            <a:ext cx="3199674" cy="1789221"/>
            <a:chOff x="8820351" y="2829077"/>
            <a:chExt cx="2962386" cy="1656528"/>
          </a:xfrm>
        </p:grpSpPr>
        <p:pic>
          <p:nvPicPr>
            <p:cNvPr id="57" name="Graphic 56">
              <a:extLst>
                <a:ext uri="{FF2B5EF4-FFF2-40B4-BE49-F238E27FC236}">
                  <a16:creationId xmlns:a16="http://schemas.microsoft.com/office/drawing/2014/main" id="{BFABC9D1-728F-4CA0-9F7F-36B10F7499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9943" y="2829077"/>
              <a:ext cx="779884" cy="1256478"/>
            </a:xfrm>
            <a:prstGeom prst="rect">
              <a:avLst/>
            </a:prstGeom>
            <a:effectLst>
              <a:outerShdw blurRad="50800" dist="38100" dir="2700000" algn="tl" rotWithShape="0">
                <a:prstClr val="black">
                  <a:alpha val="40000"/>
                </a:prstClr>
              </a:outerShdw>
            </a:effectLst>
          </p:spPr>
        </p:pic>
        <p:pic>
          <p:nvPicPr>
            <p:cNvPr id="58" name="Graphic 57">
              <a:extLst>
                <a:ext uri="{FF2B5EF4-FFF2-40B4-BE49-F238E27FC236}">
                  <a16:creationId xmlns:a16="http://schemas.microsoft.com/office/drawing/2014/main" id="{AEFF6F67-4428-8C97-BD25-08BADEDAD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17119" y="3038627"/>
              <a:ext cx="779884" cy="1256478"/>
            </a:xfrm>
            <a:prstGeom prst="rect">
              <a:avLst/>
            </a:prstGeom>
            <a:effectLst>
              <a:outerShdw blurRad="50800" dist="38100" dir="2700000" algn="tl" rotWithShape="0">
                <a:prstClr val="black">
                  <a:alpha val="40000"/>
                </a:prstClr>
              </a:outerShdw>
            </a:effectLst>
          </p:spPr>
        </p:pic>
        <p:pic>
          <p:nvPicPr>
            <p:cNvPr id="59" name="Graphic 58">
              <a:extLst>
                <a:ext uri="{FF2B5EF4-FFF2-40B4-BE49-F238E27FC236}">
                  <a16:creationId xmlns:a16="http://schemas.microsoft.com/office/drawing/2014/main" id="{C6FADB1C-FC57-5044-CC41-2FEEBE8A80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2853" y="3229127"/>
              <a:ext cx="779884" cy="1256478"/>
            </a:xfrm>
            <a:prstGeom prst="rect">
              <a:avLst/>
            </a:prstGeom>
            <a:effectLst>
              <a:outerShdw blurRad="50800" dist="38100" dir="2700000" algn="tl" rotWithShape="0">
                <a:prstClr val="black">
                  <a:alpha val="40000"/>
                </a:prstClr>
              </a:outerShdw>
            </a:effectLst>
          </p:spPr>
        </p:pic>
        <p:cxnSp>
          <p:nvCxnSpPr>
            <p:cNvPr id="60" name="Straight Arrow Connector 59">
              <a:extLst>
                <a:ext uri="{FF2B5EF4-FFF2-40B4-BE49-F238E27FC236}">
                  <a16:creationId xmlns:a16="http://schemas.microsoft.com/office/drawing/2014/main" id="{18C5C2E4-BACB-0F06-9ECB-919EFE144B63}"/>
                </a:ext>
              </a:extLst>
            </p:cNvPr>
            <p:cNvCxnSpPr>
              <a:cxnSpLocks/>
            </p:cNvCxnSpPr>
            <p:nvPr/>
          </p:nvCxnSpPr>
          <p:spPr>
            <a:xfrm>
              <a:off x="8820351" y="3615773"/>
              <a:ext cx="302558" cy="0"/>
            </a:xfrm>
            <a:prstGeom prst="straightConnector1">
              <a:avLst/>
            </a:prstGeom>
            <a:noFill/>
            <a:ln w="44450" cap="rnd">
              <a:solidFill>
                <a:sysClr val="windowText" lastClr="000000">
                  <a:lumMod val="50000"/>
                </a:sysClr>
              </a:solidFill>
              <a:prstDash val="solid"/>
              <a:round/>
              <a:tailEnd type="triangle"/>
            </a:ln>
            <a:effectLst>
              <a:outerShdw blurRad="50800" dist="38100" dir="2700000" algn="tl" rotWithShape="0">
                <a:prstClr val="black">
                  <a:alpha val="40000"/>
                </a:prstClr>
              </a:outerShdw>
            </a:effectLst>
            <a:sp3d/>
          </p:spPr>
        </p:cxnSp>
      </p:grpSp>
      <p:pic>
        <p:nvPicPr>
          <p:cNvPr id="61" name="Picture 60" descr="A structure of a molecule&#10;&#10;Description automatically generated">
            <a:extLst>
              <a:ext uri="{FF2B5EF4-FFF2-40B4-BE49-F238E27FC236}">
                <a16:creationId xmlns:a16="http://schemas.microsoft.com/office/drawing/2014/main" id="{936C7CB6-3B53-F97F-A37B-2912178C0513}"/>
              </a:ext>
            </a:extLst>
          </p:cNvPr>
          <p:cNvPicPr>
            <a:picLocks noChangeAspect="1"/>
          </p:cNvPicPr>
          <p:nvPr/>
        </p:nvPicPr>
        <p:blipFill rotWithShape="1">
          <a:blip r:embed="rId5">
            <a:extLst>
              <a:ext uri="{28A0092B-C50C-407E-A947-70E740481C1C}">
                <a14:useLocalDpi xmlns:a14="http://schemas.microsoft.com/office/drawing/2010/main" val="0"/>
              </a:ext>
            </a:extLst>
          </a:blip>
          <a:srcRect l="26021" t="17373" r="18869" b="9782"/>
          <a:stretch/>
        </p:blipFill>
        <p:spPr>
          <a:xfrm rot="2539789">
            <a:off x="6809456" y="2996742"/>
            <a:ext cx="1640983" cy="2169110"/>
          </a:xfrm>
          <a:prstGeom prst="rect">
            <a:avLst/>
          </a:prstGeom>
        </p:spPr>
      </p:pic>
      <p:sp>
        <p:nvSpPr>
          <p:cNvPr id="62" name="TextBox 61">
            <a:extLst>
              <a:ext uri="{FF2B5EF4-FFF2-40B4-BE49-F238E27FC236}">
                <a16:creationId xmlns:a16="http://schemas.microsoft.com/office/drawing/2014/main" id="{03C6EF89-A3C1-1F73-9B4B-3C6FB388854A}"/>
              </a:ext>
            </a:extLst>
          </p:cNvPr>
          <p:cNvSpPr txBox="1"/>
          <p:nvPr/>
        </p:nvSpPr>
        <p:spPr>
          <a:xfrm>
            <a:off x="7709385" y="2586512"/>
            <a:ext cx="1523238" cy="369332"/>
          </a:xfrm>
          <a:prstGeom prst="rect">
            <a:avLst/>
          </a:prstGeom>
          <a:noFill/>
        </p:spPr>
        <p:txBody>
          <a:bodyPr wrap="none" rtlCol="0">
            <a:spAutoFit/>
          </a:bodyPr>
          <a:lstStyle/>
          <a:p>
            <a:r>
              <a:rPr lang="en-US" i="1" dirty="0">
                <a:solidFill>
                  <a:srgbClr val="0E2841">
                    <a:lumMod val="50000"/>
                    <a:lumOff val="50000"/>
                  </a:srgbClr>
                </a:solidFill>
                <a:latin typeface="Aptos" panose="02110004020202020204"/>
              </a:rPr>
              <a:t>Forward Pass</a:t>
            </a:r>
          </a:p>
        </p:txBody>
      </p:sp>
      <p:cxnSp>
        <p:nvCxnSpPr>
          <p:cNvPr id="63" name="Straight Connector 62">
            <a:extLst>
              <a:ext uri="{FF2B5EF4-FFF2-40B4-BE49-F238E27FC236}">
                <a16:creationId xmlns:a16="http://schemas.microsoft.com/office/drawing/2014/main" id="{44596F50-ABE7-67C5-6AF6-A2BCFD38381B}"/>
              </a:ext>
            </a:extLst>
          </p:cNvPr>
          <p:cNvCxnSpPr>
            <a:cxnSpLocks/>
          </p:cNvCxnSpPr>
          <p:nvPr/>
        </p:nvCxnSpPr>
        <p:spPr>
          <a:xfrm>
            <a:off x="6950048" y="2785134"/>
            <a:ext cx="759337" cy="0"/>
          </a:xfrm>
          <a:prstGeom prst="line">
            <a:avLst/>
          </a:prstGeom>
          <a:noFill/>
          <a:ln w="31750" cap="rnd" cmpd="sng" algn="ctr">
            <a:solidFill>
              <a:srgbClr val="78CBFE"/>
            </a:solidFill>
            <a:prstDash val="solid"/>
            <a:round/>
          </a:ln>
          <a:effectLst/>
        </p:spPr>
      </p:cxnSp>
      <p:pic>
        <p:nvPicPr>
          <p:cNvPr id="64" name="Picture 63" descr="A group of squares in a row&#10;&#10;Description automatically generated">
            <a:extLst>
              <a:ext uri="{FF2B5EF4-FFF2-40B4-BE49-F238E27FC236}">
                <a16:creationId xmlns:a16="http://schemas.microsoft.com/office/drawing/2014/main" id="{620895BB-0907-AD05-B0AC-DCF983B17D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0627" y="3444134"/>
            <a:ext cx="1303750" cy="272720"/>
          </a:xfrm>
          <a:prstGeom prst="rect">
            <a:avLst/>
          </a:prstGeom>
        </p:spPr>
      </p:pic>
      <p:pic>
        <p:nvPicPr>
          <p:cNvPr id="65" name="Picture 64" descr="A group of squares in a row&#10;&#10;Description automatically generated">
            <a:extLst>
              <a:ext uri="{FF2B5EF4-FFF2-40B4-BE49-F238E27FC236}">
                <a16:creationId xmlns:a16="http://schemas.microsoft.com/office/drawing/2014/main" id="{778CC4BC-A9FB-AAD0-5F48-1EFE4A028B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0627" y="3735599"/>
            <a:ext cx="1303750" cy="272720"/>
          </a:xfrm>
          <a:prstGeom prst="rect">
            <a:avLst/>
          </a:prstGeom>
        </p:spPr>
      </p:pic>
      <p:pic>
        <p:nvPicPr>
          <p:cNvPr id="66" name="Picture 65" descr="A group of squares in a row&#10;&#10;Description automatically generated">
            <a:extLst>
              <a:ext uri="{FF2B5EF4-FFF2-40B4-BE49-F238E27FC236}">
                <a16:creationId xmlns:a16="http://schemas.microsoft.com/office/drawing/2014/main" id="{8EFA69E7-652F-2684-D1FA-AD38AEF371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0627" y="4333272"/>
            <a:ext cx="1303750" cy="272720"/>
          </a:xfrm>
          <a:prstGeom prst="rect">
            <a:avLst/>
          </a:prstGeom>
        </p:spPr>
      </p:pic>
      <p:sp>
        <p:nvSpPr>
          <p:cNvPr id="67" name="Oval 66">
            <a:extLst>
              <a:ext uri="{FF2B5EF4-FFF2-40B4-BE49-F238E27FC236}">
                <a16:creationId xmlns:a16="http://schemas.microsoft.com/office/drawing/2014/main" id="{F5135F2A-8139-200A-798E-A74BE8A26C39}"/>
              </a:ext>
            </a:extLst>
          </p:cNvPr>
          <p:cNvSpPr/>
          <p:nvPr/>
        </p:nvSpPr>
        <p:spPr>
          <a:xfrm>
            <a:off x="9572209" y="4049936"/>
            <a:ext cx="48544" cy="45720"/>
          </a:xfrm>
          <a:prstGeom prst="ellipse">
            <a:avLst/>
          </a:prstGeom>
          <a:solidFill>
            <a:sysClr val="windowText" lastClr="000000"/>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8" name="Oval 67">
            <a:extLst>
              <a:ext uri="{FF2B5EF4-FFF2-40B4-BE49-F238E27FC236}">
                <a16:creationId xmlns:a16="http://schemas.microsoft.com/office/drawing/2014/main" id="{710DAB1E-E72E-0D6D-68F8-2FE8DD28A31D}"/>
              </a:ext>
            </a:extLst>
          </p:cNvPr>
          <p:cNvSpPr/>
          <p:nvPr/>
        </p:nvSpPr>
        <p:spPr>
          <a:xfrm>
            <a:off x="9572209" y="4147935"/>
            <a:ext cx="48544" cy="45720"/>
          </a:xfrm>
          <a:prstGeom prst="ellipse">
            <a:avLst/>
          </a:prstGeom>
          <a:solidFill>
            <a:sysClr val="windowText" lastClr="000000"/>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9" name="Oval 68">
            <a:extLst>
              <a:ext uri="{FF2B5EF4-FFF2-40B4-BE49-F238E27FC236}">
                <a16:creationId xmlns:a16="http://schemas.microsoft.com/office/drawing/2014/main" id="{7C2D4198-602C-784B-16FC-9E08C6BD37E4}"/>
              </a:ext>
            </a:extLst>
          </p:cNvPr>
          <p:cNvSpPr/>
          <p:nvPr/>
        </p:nvSpPr>
        <p:spPr>
          <a:xfrm>
            <a:off x="9572209" y="4254336"/>
            <a:ext cx="48544" cy="45720"/>
          </a:xfrm>
          <a:prstGeom prst="ellipse">
            <a:avLst/>
          </a:prstGeom>
          <a:solidFill>
            <a:sysClr val="windowText" lastClr="000000"/>
          </a:solid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70" name="Straight Connector 69">
            <a:extLst>
              <a:ext uri="{FF2B5EF4-FFF2-40B4-BE49-F238E27FC236}">
                <a16:creationId xmlns:a16="http://schemas.microsoft.com/office/drawing/2014/main" id="{8D69797C-A77F-960C-868D-68277BD45EBC}"/>
              </a:ext>
            </a:extLst>
          </p:cNvPr>
          <p:cNvCxnSpPr>
            <a:cxnSpLocks/>
          </p:cNvCxnSpPr>
          <p:nvPr/>
        </p:nvCxnSpPr>
        <p:spPr>
          <a:xfrm>
            <a:off x="9229583" y="2782153"/>
            <a:ext cx="770882" cy="0"/>
          </a:xfrm>
          <a:prstGeom prst="line">
            <a:avLst/>
          </a:prstGeom>
          <a:noFill/>
          <a:ln w="31750" cap="rnd" cmpd="sng" algn="ctr">
            <a:solidFill>
              <a:srgbClr val="78CBFE"/>
            </a:solidFill>
            <a:prstDash val="solid"/>
            <a:round/>
            <a:tailEnd type="stealth" w="lg" len="lg"/>
          </a:ln>
          <a:effectLst/>
        </p:spPr>
      </p:cxnSp>
      <p:sp>
        <p:nvSpPr>
          <p:cNvPr id="71" name="TextBox 70">
            <a:extLst>
              <a:ext uri="{FF2B5EF4-FFF2-40B4-BE49-F238E27FC236}">
                <a16:creationId xmlns:a16="http://schemas.microsoft.com/office/drawing/2014/main" id="{EB04E849-21F5-41BA-22FA-41D4D5F4E3C0}"/>
              </a:ext>
            </a:extLst>
          </p:cNvPr>
          <p:cNvSpPr txBox="1"/>
          <p:nvPr/>
        </p:nvSpPr>
        <p:spPr>
          <a:xfrm>
            <a:off x="10024658" y="2595885"/>
            <a:ext cx="1888850" cy="369332"/>
          </a:xfrm>
          <a:prstGeom prst="rect">
            <a:avLst/>
          </a:prstGeom>
          <a:noFill/>
        </p:spPr>
        <p:txBody>
          <a:bodyPr wrap="none" rtlCol="0">
            <a:spAutoFit/>
          </a:bodyPr>
          <a:lstStyle/>
          <a:p>
            <a:r>
              <a:rPr lang="en-US" b="1" dirty="0">
                <a:solidFill>
                  <a:srgbClr val="0E2841">
                    <a:lumMod val="50000"/>
                    <a:lumOff val="50000"/>
                  </a:srgbClr>
                </a:solidFill>
                <a:latin typeface="Aptos" panose="02110004020202020204"/>
              </a:rPr>
              <a:t>Potential Energy</a:t>
            </a:r>
          </a:p>
        </p:txBody>
      </p:sp>
      <p:sp>
        <p:nvSpPr>
          <p:cNvPr id="72" name="TextBox 71">
            <a:extLst>
              <a:ext uri="{FF2B5EF4-FFF2-40B4-BE49-F238E27FC236}">
                <a16:creationId xmlns:a16="http://schemas.microsoft.com/office/drawing/2014/main" id="{C7AFB1DA-C620-989E-C78A-A65FEEDB7C18}"/>
              </a:ext>
            </a:extLst>
          </p:cNvPr>
          <p:cNvSpPr txBox="1"/>
          <p:nvPr/>
        </p:nvSpPr>
        <p:spPr>
          <a:xfrm>
            <a:off x="6840633" y="4975636"/>
            <a:ext cx="1691617" cy="369332"/>
          </a:xfrm>
          <a:prstGeom prst="rect">
            <a:avLst/>
          </a:prstGeom>
          <a:noFill/>
        </p:spPr>
        <p:txBody>
          <a:bodyPr wrap="none" rtlCol="0">
            <a:spAutoFit/>
          </a:bodyPr>
          <a:lstStyle/>
          <a:p>
            <a:r>
              <a:rPr lang="en-US" b="1" dirty="0">
                <a:solidFill>
                  <a:srgbClr val="196B24">
                    <a:lumMod val="60000"/>
                    <a:lumOff val="40000"/>
                  </a:srgbClr>
                </a:solidFill>
                <a:latin typeface="Aptos" panose="02110004020202020204"/>
              </a:rPr>
              <a:t>Atomic Forces</a:t>
            </a:r>
          </a:p>
        </p:txBody>
      </p:sp>
      <p:sp>
        <p:nvSpPr>
          <p:cNvPr id="73" name="TextBox 72">
            <a:extLst>
              <a:ext uri="{FF2B5EF4-FFF2-40B4-BE49-F238E27FC236}">
                <a16:creationId xmlns:a16="http://schemas.microsoft.com/office/drawing/2014/main" id="{76480656-EFF5-99B2-1EED-5F453C18FCE0}"/>
              </a:ext>
            </a:extLst>
          </p:cNvPr>
          <p:cNvSpPr txBox="1"/>
          <p:nvPr/>
        </p:nvSpPr>
        <p:spPr>
          <a:xfrm>
            <a:off x="9386174" y="4975636"/>
            <a:ext cx="1698927" cy="369332"/>
          </a:xfrm>
          <a:prstGeom prst="rect">
            <a:avLst/>
          </a:prstGeom>
          <a:noFill/>
        </p:spPr>
        <p:txBody>
          <a:bodyPr wrap="none" rtlCol="0">
            <a:spAutoFit/>
          </a:bodyPr>
          <a:lstStyle/>
          <a:p>
            <a:r>
              <a:rPr lang="en-US" i="1" dirty="0">
                <a:solidFill>
                  <a:srgbClr val="196B24">
                    <a:lumMod val="60000"/>
                    <a:lumOff val="40000"/>
                  </a:srgbClr>
                </a:solidFill>
                <a:latin typeface="Aptos" panose="02110004020202020204"/>
              </a:rPr>
              <a:t>Backward Pass</a:t>
            </a:r>
          </a:p>
        </p:txBody>
      </p:sp>
      <p:cxnSp>
        <p:nvCxnSpPr>
          <p:cNvPr id="74" name="Straight Connector 73">
            <a:extLst>
              <a:ext uri="{FF2B5EF4-FFF2-40B4-BE49-F238E27FC236}">
                <a16:creationId xmlns:a16="http://schemas.microsoft.com/office/drawing/2014/main" id="{144ACE22-AFA7-C687-8B92-9CE1AE046807}"/>
              </a:ext>
            </a:extLst>
          </p:cNvPr>
          <p:cNvCxnSpPr>
            <a:cxnSpLocks/>
          </p:cNvCxnSpPr>
          <p:nvPr/>
        </p:nvCxnSpPr>
        <p:spPr>
          <a:xfrm>
            <a:off x="11063601" y="5160302"/>
            <a:ext cx="759337" cy="0"/>
          </a:xfrm>
          <a:prstGeom prst="line">
            <a:avLst/>
          </a:prstGeom>
          <a:noFill/>
          <a:ln w="31750" cap="rnd" cmpd="sng" algn="ctr">
            <a:solidFill>
              <a:srgbClr val="196B24">
                <a:lumMod val="60000"/>
                <a:lumOff val="40000"/>
              </a:srgbClr>
            </a:solidFill>
            <a:prstDash val="solid"/>
            <a:round/>
          </a:ln>
          <a:effectLst/>
        </p:spPr>
      </p:cxnSp>
      <p:cxnSp>
        <p:nvCxnSpPr>
          <p:cNvPr id="75" name="Straight Connector 74">
            <a:extLst>
              <a:ext uri="{FF2B5EF4-FFF2-40B4-BE49-F238E27FC236}">
                <a16:creationId xmlns:a16="http://schemas.microsoft.com/office/drawing/2014/main" id="{3D9C9199-6F0F-B7C4-0B19-5F76D62D3AC0}"/>
              </a:ext>
            </a:extLst>
          </p:cNvPr>
          <p:cNvCxnSpPr>
            <a:cxnSpLocks/>
            <a:stCxn id="73" idx="1"/>
          </p:cNvCxnSpPr>
          <p:nvPr/>
        </p:nvCxnSpPr>
        <p:spPr>
          <a:xfrm flipH="1">
            <a:off x="8511858" y="5160302"/>
            <a:ext cx="874316" cy="3355"/>
          </a:xfrm>
          <a:prstGeom prst="line">
            <a:avLst/>
          </a:prstGeom>
          <a:noFill/>
          <a:ln w="31750" cap="rnd" cmpd="sng" algn="ctr">
            <a:solidFill>
              <a:srgbClr val="196B24">
                <a:lumMod val="60000"/>
                <a:lumOff val="40000"/>
              </a:srgbClr>
            </a:solidFill>
            <a:prstDash val="solid"/>
            <a:round/>
            <a:tailEnd type="stealth" w="lg" len="lg"/>
          </a:ln>
          <a:effectLst/>
        </p:spPr>
      </p:cxnSp>
    </p:spTree>
    <p:extLst>
      <p:ext uri="{BB962C8B-B14F-4D97-AF65-F5344CB8AC3E}">
        <p14:creationId xmlns:p14="http://schemas.microsoft.com/office/powerpoint/2010/main" val="539042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DD1CD-EFD9-B723-8177-56A36DA774AE}"/>
              </a:ext>
            </a:extLst>
          </p:cNvPr>
          <p:cNvSpPr>
            <a:spLocks noGrp="1"/>
          </p:cNvSpPr>
          <p:nvPr>
            <p:ph type="title"/>
          </p:nvPr>
        </p:nvSpPr>
        <p:spPr>
          <a:xfrm>
            <a:off x="113241" y="12245"/>
            <a:ext cx="10515600" cy="1325563"/>
          </a:xfrm>
        </p:spPr>
        <p:txBody>
          <a:bodyPr/>
          <a:lstStyle/>
          <a:p>
            <a:r>
              <a:rPr lang="en-US" dirty="0"/>
              <a:t>ANI Architecture</a:t>
            </a:r>
          </a:p>
        </p:txBody>
      </p:sp>
      <p:pic>
        <p:nvPicPr>
          <p:cNvPr id="4" name="Picture 3" descr="A diagram of a function&#10;&#10;Description automatically generated with low confidence">
            <a:extLst>
              <a:ext uri="{FF2B5EF4-FFF2-40B4-BE49-F238E27FC236}">
                <a16:creationId xmlns:a16="http://schemas.microsoft.com/office/drawing/2014/main" id="{B44B471F-0806-86F8-CB1C-4BF2DA72CD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7944" y="3062925"/>
            <a:ext cx="6324600" cy="2474114"/>
          </a:xfrm>
          <a:prstGeom prst="rect">
            <a:avLst/>
          </a:prstGeom>
        </p:spPr>
      </p:pic>
      <p:grpSp>
        <p:nvGrpSpPr>
          <p:cNvPr id="5" name="Group 4">
            <a:extLst>
              <a:ext uri="{FF2B5EF4-FFF2-40B4-BE49-F238E27FC236}">
                <a16:creationId xmlns:a16="http://schemas.microsoft.com/office/drawing/2014/main" id="{2C3EEE42-A868-D810-36BB-F148640D9928}"/>
              </a:ext>
            </a:extLst>
          </p:cNvPr>
          <p:cNvGrpSpPr/>
          <p:nvPr/>
        </p:nvGrpSpPr>
        <p:grpSpPr>
          <a:xfrm>
            <a:off x="224350" y="2717217"/>
            <a:ext cx="3218408" cy="3984259"/>
            <a:chOff x="994394" y="1986345"/>
            <a:chExt cx="4140719" cy="5076311"/>
          </a:xfrm>
        </p:grpSpPr>
        <p:sp>
          <p:nvSpPr>
            <p:cNvPr id="6" name="TextBox 5">
              <a:extLst>
                <a:ext uri="{FF2B5EF4-FFF2-40B4-BE49-F238E27FC236}">
                  <a16:creationId xmlns:a16="http://schemas.microsoft.com/office/drawing/2014/main" id="{2E02FBCE-902E-8B5A-F1D4-D7291E6CE088}"/>
                </a:ext>
              </a:extLst>
            </p:cNvPr>
            <p:cNvSpPr txBox="1"/>
            <p:nvPr/>
          </p:nvSpPr>
          <p:spPr>
            <a:xfrm>
              <a:off x="1061085" y="1986345"/>
              <a:ext cx="4074028" cy="10587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Local Atomic Environment: </a:t>
              </a:r>
              <a:b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Justin Smith Symmetry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C091DFAB-5D46-755A-F0B9-1578A0C46995}"/>
                </a:ext>
              </a:extLst>
            </p:cNvPr>
            <p:cNvGrpSpPr/>
            <p:nvPr/>
          </p:nvGrpSpPr>
          <p:grpSpPr>
            <a:xfrm>
              <a:off x="994394" y="2609816"/>
              <a:ext cx="3906520" cy="3792220"/>
              <a:chOff x="894080" y="2675020"/>
              <a:chExt cx="3906520" cy="3792220"/>
            </a:xfrm>
          </p:grpSpPr>
          <p:pic>
            <p:nvPicPr>
              <p:cNvPr id="9" name="Picture 2">
                <a:extLst>
                  <a:ext uri="{FF2B5EF4-FFF2-40B4-BE49-F238E27FC236}">
                    <a16:creationId xmlns:a16="http://schemas.microsoft.com/office/drawing/2014/main" id="{17BDEE9E-33B9-77CC-7519-E490AAD8E0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3780" y="3251199"/>
                <a:ext cx="3568700" cy="2639861"/>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AE07FC0A-34E5-19AD-B6B2-E662A304B991}"/>
                  </a:ext>
                </a:extLst>
              </p:cNvPr>
              <p:cNvSpPr/>
              <p:nvPr/>
            </p:nvSpPr>
            <p:spPr>
              <a:xfrm>
                <a:off x="894080" y="2675020"/>
                <a:ext cx="3906520" cy="3792220"/>
              </a:xfrm>
              <a:prstGeom prst="ellipse">
                <a:avLst/>
              </a:prstGeom>
              <a:gradFill flip="none" rotWithShape="1">
                <a:gsLst>
                  <a:gs pos="0">
                    <a:schemeClr val="accent1">
                      <a:lumMod val="5000"/>
                      <a:lumOff val="95000"/>
                      <a:alpha val="8000"/>
                    </a:schemeClr>
                  </a:gs>
                  <a:gs pos="89511">
                    <a:srgbClr val="FA9494"/>
                  </a:gs>
                  <a:gs pos="74000">
                    <a:srgbClr val="FA9494">
                      <a:alpha val="63000"/>
                    </a:srgbClr>
                  </a:gs>
                  <a:gs pos="83000">
                    <a:srgbClr val="FA9494"/>
                  </a:gs>
                  <a:gs pos="100000">
                    <a:srgbClr val="FA9494">
                      <a:alpha val="0"/>
                    </a:srgbClr>
                  </a:gs>
                </a:gsLst>
                <a:path path="circle">
                  <a:fillToRect l="50000" t="50000" r="50000" b="50000"/>
                </a:path>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EF151CD1-F6CE-B512-AA91-22737A564844}"/>
                  </a:ext>
                </a:extLst>
              </p:cNvPr>
              <p:cNvCxnSpPr>
                <a:cxnSpLocks/>
                <a:endCxn id="10" idx="1"/>
              </p:cNvCxnSpPr>
              <p:nvPr/>
            </p:nvCxnSpPr>
            <p:spPr>
              <a:xfrm flipH="1" flipV="1">
                <a:off x="1466177" y="3230377"/>
                <a:ext cx="1136815" cy="1031634"/>
              </a:xfrm>
              <a:prstGeom prst="line">
                <a:avLst/>
              </a:prstGeom>
              <a:ln w="28575"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0F9AC2B-7203-0A2A-1F1C-D95F7222FDA3}"/>
                  </a:ext>
                </a:extLst>
              </p:cNvPr>
              <p:cNvSpPr txBox="1"/>
              <p:nvPr/>
            </p:nvSpPr>
            <p:spPr>
              <a:xfrm rot="2624581">
                <a:off x="1729523" y="3190613"/>
                <a:ext cx="1107196" cy="4705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5.0 Å</a:t>
                </a:r>
              </a:p>
            </p:txBody>
          </p:sp>
        </p:grpSp>
        <p:sp>
          <p:nvSpPr>
            <p:cNvPr id="8" name="TextBox 7">
              <a:extLst>
                <a:ext uri="{FF2B5EF4-FFF2-40B4-BE49-F238E27FC236}">
                  <a16:creationId xmlns:a16="http://schemas.microsoft.com/office/drawing/2014/main" id="{FFB33E6C-C630-9C11-4535-A998138936AB}"/>
                </a:ext>
              </a:extLst>
            </p:cNvPr>
            <p:cNvSpPr txBox="1"/>
            <p:nvPr/>
          </p:nvSpPr>
          <p:spPr>
            <a:xfrm>
              <a:off x="1209613" y="6317599"/>
              <a:ext cx="3493181" cy="7450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e.g., use element-dependent invariant symmetry functions</a:t>
              </a:r>
            </a:p>
          </p:txBody>
        </p:sp>
      </p:grpSp>
      <p:sp>
        <p:nvSpPr>
          <p:cNvPr id="17" name="TextBox 16">
            <a:extLst>
              <a:ext uri="{FF2B5EF4-FFF2-40B4-BE49-F238E27FC236}">
                <a16:creationId xmlns:a16="http://schemas.microsoft.com/office/drawing/2014/main" id="{DFD1BE70-804B-F768-680C-F3269C36AAB8}"/>
              </a:ext>
            </a:extLst>
          </p:cNvPr>
          <p:cNvSpPr txBox="1"/>
          <p:nvPr/>
        </p:nvSpPr>
        <p:spPr>
          <a:xfrm>
            <a:off x="5748335" y="6470247"/>
            <a:ext cx="654103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Justin Smith, O.I, and Adrian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Roitberg</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Chem. Sci.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8(4), 3192-3203, 2017.</a:t>
            </a:r>
          </a:p>
        </p:txBody>
      </p:sp>
      <p:pic>
        <p:nvPicPr>
          <p:cNvPr id="2050" name="Picture 2" descr="Anakin Skywalker | Wookieepedia | Fandom">
            <a:extLst>
              <a:ext uri="{FF2B5EF4-FFF2-40B4-BE49-F238E27FC236}">
                <a16:creationId xmlns:a16="http://schemas.microsoft.com/office/drawing/2014/main" id="{ECA93340-F290-BD6C-4612-33393E2B9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2544" y="3823192"/>
            <a:ext cx="1887825" cy="235978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B2B9C19-0E9B-037C-DE65-07A9F5082C2B}"/>
              </a:ext>
            </a:extLst>
          </p:cNvPr>
          <p:cNvSpPr txBox="1"/>
          <p:nvPr/>
        </p:nvSpPr>
        <p:spPr>
          <a:xfrm>
            <a:off x="3884037" y="5824313"/>
            <a:ext cx="6028507"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The Force is Strong with This One!</a:t>
            </a:r>
          </a:p>
        </p:txBody>
      </p:sp>
      <p:pic>
        <p:nvPicPr>
          <p:cNvPr id="3" name="Shape 183">
            <a:extLst>
              <a:ext uri="{FF2B5EF4-FFF2-40B4-BE49-F238E27FC236}">
                <a16:creationId xmlns:a16="http://schemas.microsoft.com/office/drawing/2014/main" id="{0BF34C4F-E29C-0540-D4E9-D7167E5BAEC5}"/>
              </a:ext>
            </a:extLst>
          </p:cNvPr>
          <p:cNvPicPr preferRelativeResize="0"/>
          <p:nvPr/>
        </p:nvPicPr>
        <p:blipFill rotWithShape="1">
          <a:blip r:embed="rId5">
            <a:alphaModFix/>
          </a:blip>
          <a:srcRect/>
          <a:stretch/>
        </p:blipFill>
        <p:spPr>
          <a:xfrm>
            <a:off x="5748335" y="347726"/>
            <a:ext cx="5109422" cy="2554711"/>
          </a:xfrm>
          <a:prstGeom prst="rect">
            <a:avLst/>
          </a:prstGeom>
          <a:noFill/>
          <a:ln>
            <a:noFill/>
          </a:ln>
        </p:spPr>
      </p:pic>
    </p:spTree>
    <p:extLst>
      <p:ext uri="{BB962C8B-B14F-4D97-AF65-F5344CB8AC3E}">
        <p14:creationId xmlns:p14="http://schemas.microsoft.com/office/powerpoint/2010/main" val="2755702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Current Features of ANI software</a:t>
            </a:r>
          </a:p>
        </p:txBody>
      </p:sp>
      <p:sp>
        <p:nvSpPr>
          <p:cNvPr id="3" name="Content Placeholder 2"/>
          <p:cNvSpPr>
            <a:spLocks noGrp="1"/>
          </p:cNvSpPr>
          <p:nvPr>
            <p:ph idx="1"/>
          </p:nvPr>
        </p:nvSpPr>
        <p:spPr>
          <a:xfrm>
            <a:off x="1984836" y="1123994"/>
            <a:ext cx="10966393" cy="4351338"/>
          </a:xfrm>
        </p:spPr>
        <p:txBody>
          <a:bodyPr>
            <a:noAutofit/>
          </a:bodyPr>
          <a:lstStyle/>
          <a:p>
            <a:r>
              <a:rPr lang="en-US" sz="2400" dirty="0"/>
              <a:t>Currently available elements: </a:t>
            </a:r>
            <a:r>
              <a:rPr lang="en-US" sz="2400" dirty="0" err="1"/>
              <a:t>CHNOSFCl</a:t>
            </a:r>
            <a:endParaRPr lang="en-US" sz="2400" dirty="0"/>
          </a:p>
          <a:p>
            <a:pPr lvl="1"/>
            <a:r>
              <a:rPr lang="en-US" sz="1800" dirty="0"/>
              <a:t>In progress: P, Br, I, B, Si, Se, Na…</a:t>
            </a:r>
            <a:endParaRPr lang="ru-RU" sz="1800" dirty="0"/>
          </a:p>
          <a:p>
            <a:pPr lvl="1"/>
            <a:r>
              <a:rPr lang="en-US" sz="1800" dirty="0"/>
              <a:t>More advanced model architectures with 14 elements </a:t>
            </a:r>
            <a:br>
              <a:rPr lang="en-US" sz="1800" dirty="0"/>
            </a:br>
            <a:endParaRPr lang="en-US" sz="2400" dirty="0"/>
          </a:p>
          <a:p>
            <a:r>
              <a:rPr lang="en-US" sz="2400" dirty="0"/>
              <a:t>Two levels of theory: </a:t>
            </a:r>
          </a:p>
          <a:p>
            <a:pPr lvl="1"/>
            <a:r>
              <a:rPr lang="en-US" sz="1800" dirty="0">
                <a:latin typeface="Symbol" panose="05050102010706020507" pitchFamily="18" charset="2"/>
              </a:rPr>
              <a:t>w</a:t>
            </a:r>
            <a:r>
              <a:rPr lang="en-US" sz="1800" dirty="0"/>
              <a:t>B97M/Def2-TZVPP and </a:t>
            </a:r>
          </a:p>
          <a:p>
            <a:pPr lvl="1"/>
            <a:r>
              <a:rPr lang="en-US" sz="1800" dirty="0"/>
              <a:t>CCSD(T)*/CBS </a:t>
            </a:r>
          </a:p>
          <a:p>
            <a:endParaRPr lang="en-US" sz="2400" dirty="0"/>
          </a:p>
          <a:p>
            <a:r>
              <a:rPr lang="en-US" sz="2400" dirty="0"/>
              <a:t>Geo opt, analytic hessian, MD: NVE, NVT, NPT </a:t>
            </a:r>
            <a:r>
              <a:rPr lang="en-US" sz="2400" dirty="0" err="1"/>
              <a:t>etc</a:t>
            </a:r>
            <a:endParaRPr lang="en-US" sz="2400" dirty="0"/>
          </a:p>
          <a:p>
            <a:r>
              <a:rPr lang="en-US" sz="2400" dirty="0"/>
              <a:t>Thermochemistry in harmonic and quasi-harmonic approximations</a:t>
            </a:r>
          </a:p>
          <a:p>
            <a:r>
              <a:rPr lang="en-US" sz="2400" dirty="0"/>
              <a:t>Accurate conformational search in gas and continuum dielectric</a:t>
            </a:r>
          </a:p>
          <a:p>
            <a:endParaRPr lang="en-US" sz="2400" dirty="0"/>
          </a:p>
          <a:p>
            <a:r>
              <a:rPr lang="en-US" sz="2400" dirty="0"/>
              <a:t>Full implementation of PBC, domain decomposition on multiple GPUs</a:t>
            </a:r>
          </a:p>
          <a:p>
            <a:r>
              <a:rPr lang="en-US" sz="2400" dirty="0"/>
              <a:t>Stress tensor and cell optimization</a:t>
            </a:r>
          </a:p>
          <a:p>
            <a:endParaRPr lang="en-US" sz="2400" dirty="0"/>
          </a:p>
        </p:txBody>
      </p:sp>
      <p:sp>
        <p:nvSpPr>
          <p:cNvPr id="5" name="TextBox 4"/>
          <p:cNvSpPr txBox="1"/>
          <p:nvPr/>
        </p:nvSpPr>
        <p:spPr>
          <a:xfrm rot="16200000">
            <a:off x="289830" y="2012322"/>
            <a:ext cx="149720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Methods</a:t>
            </a:r>
          </a:p>
        </p:txBody>
      </p:sp>
      <p:sp>
        <p:nvSpPr>
          <p:cNvPr id="6" name="TextBox 5"/>
          <p:cNvSpPr txBox="1"/>
          <p:nvPr/>
        </p:nvSpPr>
        <p:spPr>
          <a:xfrm rot="16200000">
            <a:off x="51562" y="4858046"/>
            <a:ext cx="19737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Applications</a:t>
            </a:r>
          </a:p>
        </p:txBody>
      </p:sp>
      <p:pic>
        <p:nvPicPr>
          <p:cNvPr id="3074" name="Picture 2" descr="JCIM Cover">
            <a:extLst>
              <a:ext uri="{FF2B5EF4-FFF2-40B4-BE49-F238E27FC236}">
                <a16:creationId xmlns:a16="http://schemas.microsoft.com/office/drawing/2014/main" id="{FC99E390-9433-4B48-9306-082756928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9777" y="241327"/>
            <a:ext cx="2433638" cy="32312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8953B48-1BB6-47A8-A054-3B9D72C5CFB6}"/>
              </a:ext>
            </a:extLst>
          </p:cNvPr>
          <p:cNvSpPr txBox="1"/>
          <p:nvPr/>
        </p:nvSpPr>
        <p:spPr>
          <a:xfrm>
            <a:off x="8628698" y="3442049"/>
            <a:ext cx="35633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https://github.com/aiqm/torchani</a:t>
            </a:r>
          </a:p>
        </p:txBody>
      </p:sp>
    </p:spTree>
    <p:extLst>
      <p:ext uri="{BB962C8B-B14F-4D97-AF65-F5344CB8AC3E}">
        <p14:creationId xmlns:p14="http://schemas.microsoft.com/office/powerpoint/2010/main" val="18624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0424080-2B74-4FBB-B77B-048D2C44D981}"/>
              </a:ext>
            </a:extLst>
          </p:cNvPr>
          <p:cNvPicPr>
            <a:picLocks noChangeAspect="1"/>
          </p:cNvPicPr>
          <p:nvPr/>
        </p:nvPicPr>
        <p:blipFill rotWithShape="1">
          <a:blip r:embed="rId2"/>
          <a:srcRect l="10907" t="20006" r="29272" b="9200"/>
          <a:stretch/>
        </p:blipFill>
        <p:spPr>
          <a:xfrm>
            <a:off x="806234" y="1843690"/>
            <a:ext cx="5289766" cy="3521246"/>
          </a:xfrm>
          <a:prstGeom prst="rect">
            <a:avLst/>
          </a:prstGeom>
        </p:spPr>
      </p:pic>
      <p:sp>
        <p:nvSpPr>
          <p:cNvPr id="15" name="TextBox 14">
            <a:extLst>
              <a:ext uri="{FF2B5EF4-FFF2-40B4-BE49-F238E27FC236}">
                <a16:creationId xmlns:a16="http://schemas.microsoft.com/office/drawing/2014/main" id="{BE385845-6D93-4C13-BA2E-6F88D8AEC7F2}"/>
              </a:ext>
            </a:extLst>
          </p:cNvPr>
          <p:cNvSpPr txBox="1"/>
          <p:nvPr/>
        </p:nvSpPr>
        <p:spPr>
          <a:xfrm>
            <a:off x="1095292" y="1047980"/>
            <a:ext cx="3998014"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pitchFamily="2" charset="0"/>
                <a:ea typeface="+mn-ea"/>
                <a:cs typeface="+mn-cs"/>
              </a:rPr>
              <a:t>Geometry &amp; Potential Energy Surface</a:t>
            </a:r>
          </a:p>
        </p:txBody>
      </p:sp>
      <p:pic>
        <p:nvPicPr>
          <p:cNvPr id="2050" name="Picture 2" descr="Fig. 2">
            <a:extLst>
              <a:ext uri="{FF2B5EF4-FFF2-40B4-BE49-F238E27FC236}">
                <a16:creationId xmlns:a16="http://schemas.microsoft.com/office/drawing/2014/main" id="{1B60C29E-59B8-4F3C-99D5-3E399E7DE9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8157" y="1563254"/>
            <a:ext cx="3860482" cy="38524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E29B989-9984-48C6-85EA-CCE674BC90EB}"/>
              </a:ext>
            </a:extLst>
          </p:cNvPr>
          <p:cNvSpPr txBox="1"/>
          <p:nvPr/>
        </p:nvSpPr>
        <p:spPr>
          <a:xfrm>
            <a:off x="7352493" y="1047980"/>
            <a:ext cx="351526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Helvetica" pitchFamily="2" charset="0"/>
                <a:ea typeface="+mn-ea"/>
                <a:cs typeface="+mn-cs"/>
              </a:rPr>
              <a:t>Reaction Thermochemistry</a:t>
            </a:r>
          </a:p>
        </p:txBody>
      </p:sp>
      <p:sp>
        <p:nvSpPr>
          <p:cNvPr id="19" name="TextBox 18">
            <a:extLst>
              <a:ext uri="{FF2B5EF4-FFF2-40B4-BE49-F238E27FC236}">
                <a16:creationId xmlns:a16="http://schemas.microsoft.com/office/drawing/2014/main" id="{FA672DCD-F9D2-4BF5-8C82-61050A187E65}"/>
              </a:ext>
            </a:extLst>
          </p:cNvPr>
          <p:cNvSpPr txBox="1"/>
          <p:nvPr/>
        </p:nvSpPr>
        <p:spPr>
          <a:xfrm>
            <a:off x="7238597" y="5530875"/>
            <a:ext cx="3637218"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Smith, J.S.,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Nebgen</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B.T.,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Zubatyuk</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R. et al. Approaching coupled cluster accuracy with a general-purpose neural network potential through transfer learning. Nat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Commun</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10, 2903 (2019). https://doi.org/10.1038/s41467-019-10827-4</a:t>
            </a:r>
          </a:p>
        </p:txBody>
      </p:sp>
      <p:sp>
        <p:nvSpPr>
          <p:cNvPr id="21" name="TextBox 20">
            <a:extLst>
              <a:ext uri="{FF2B5EF4-FFF2-40B4-BE49-F238E27FC236}">
                <a16:creationId xmlns:a16="http://schemas.microsoft.com/office/drawing/2014/main" id="{7AABF4AB-E841-4F8C-9583-BA8425E01CC4}"/>
              </a:ext>
            </a:extLst>
          </p:cNvPr>
          <p:cNvSpPr txBox="1"/>
          <p:nvPr/>
        </p:nvSpPr>
        <p:spPr>
          <a:xfrm>
            <a:off x="1065975" y="5645663"/>
            <a:ext cx="4163568" cy="9387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Christian Devereux, Justin S. Smith, Kate K. Davis,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Kipton</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Barros, Roman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Zubatyuk</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Olexandr Isayev, and Adrian E.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Roitberg</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Extending the Applicability of the ANI Deep Learning Molecular Potential to Sulfur and Halogens. Journal of Chemical Theory and Computation 2020 16 (7), 4192-4202 DOI: 10.1021/acs.jctc.0c00121</a:t>
            </a:r>
          </a:p>
        </p:txBody>
      </p:sp>
      <p:sp>
        <p:nvSpPr>
          <p:cNvPr id="16" name="TextBox 15">
            <a:extLst>
              <a:ext uri="{FF2B5EF4-FFF2-40B4-BE49-F238E27FC236}">
                <a16:creationId xmlns:a16="http://schemas.microsoft.com/office/drawing/2014/main" id="{3D7B79A7-197C-45F1-A949-2BDEA11D6407}"/>
              </a:ext>
            </a:extLst>
          </p:cNvPr>
          <p:cNvSpPr txBox="1"/>
          <p:nvPr/>
        </p:nvSpPr>
        <p:spPr>
          <a:xfrm>
            <a:off x="1627322" y="142421"/>
            <a:ext cx="977426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Fast but Accurate Property Predictions with ML</a:t>
            </a:r>
          </a:p>
        </p:txBody>
      </p:sp>
    </p:spTree>
    <p:extLst>
      <p:ext uri="{BB962C8B-B14F-4D97-AF65-F5344CB8AC3E}">
        <p14:creationId xmlns:p14="http://schemas.microsoft.com/office/powerpoint/2010/main" val="923259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D96AFC-1FAC-7241-B7C6-68AD4C2A72CA}"/>
              </a:ext>
            </a:extLst>
          </p:cNvPr>
          <p:cNvSpPr>
            <a:spLocks noGrp="1"/>
          </p:cNvSpPr>
          <p:nvPr>
            <p:ph type="title"/>
          </p:nvPr>
        </p:nvSpPr>
        <p:spPr>
          <a:xfrm>
            <a:off x="520700" y="177800"/>
            <a:ext cx="11061700" cy="812800"/>
          </a:xfrm>
        </p:spPr>
        <p:txBody>
          <a:bodyPr/>
          <a:lstStyle/>
          <a:p>
            <a:r>
              <a:rPr lang="en-US" sz="3733" dirty="0"/>
              <a:t>Uncertainty in stereochemistry is common in public datasets</a:t>
            </a:r>
          </a:p>
        </p:txBody>
      </p:sp>
      <p:graphicFrame>
        <p:nvGraphicFramePr>
          <p:cNvPr id="4" name="Table 3">
            <a:extLst>
              <a:ext uri="{FF2B5EF4-FFF2-40B4-BE49-F238E27FC236}">
                <a16:creationId xmlns:a16="http://schemas.microsoft.com/office/drawing/2014/main" id="{B831C11E-885F-DB6E-02BE-D3052B9D3D5B}"/>
              </a:ext>
            </a:extLst>
          </p:cNvPr>
          <p:cNvGraphicFramePr>
            <a:graphicFrameLocks noGrp="1"/>
          </p:cNvGraphicFramePr>
          <p:nvPr/>
        </p:nvGraphicFramePr>
        <p:xfrm>
          <a:off x="406400" y="3022601"/>
          <a:ext cx="9772726" cy="3095372"/>
        </p:xfrm>
        <a:graphic>
          <a:graphicData uri="http://schemas.openxmlformats.org/drawingml/2006/table">
            <a:tbl>
              <a:tblPr firstRow="1" firstCol="1" bandRow="1">
                <a:tableStyleId>{5C22544A-7EE6-4342-B048-85BDC9FD1C3A}</a:tableStyleId>
              </a:tblPr>
              <a:tblGrid>
                <a:gridCol w="2538955">
                  <a:extLst>
                    <a:ext uri="{9D8B030D-6E8A-4147-A177-3AD203B41FA5}">
                      <a16:colId xmlns:a16="http://schemas.microsoft.com/office/drawing/2014/main" val="3804443763"/>
                    </a:ext>
                  </a:extLst>
                </a:gridCol>
                <a:gridCol w="1465908">
                  <a:extLst>
                    <a:ext uri="{9D8B030D-6E8A-4147-A177-3AD203B41FA5}">
                      <a16:colId xmlns:a16="http://schemas.microsoft.com/office/drawing/2014/main" val="1171941446"/>
                    </a:ext>
                  </a:extLst>
                </a:gridCol>
                <a:gridCol w="2161728">
                  <a:extLst>
                    <a:ext uri="{9D8B030D-6E8A-4147-A177-3AD203B41FA5}">
                      <a16:colId xmlns:a16="http://schemas.microsoft.com/office/drawing/2014/main" val="2784117398"/>
                    </a:ext>
                  </a:extLst>
                </a:gridCol>
                <a:gridCol w="3606135">
                  <a:extLst>
                    <a:ext uri="{9D8B030D-6E8A-4147-A177-3AD203B41FA5}">
                      <a16:colId xmlns:a16="http://schemas.microsoft.com/office/drawing/2014/main" val="1685481747"/>
                    </a:ext>
                  </a:extLst>
                </a:gridCol>
              </a:tblGrid>
              <a:tr h="1227428">
                <a:tc>
                  <a:txBody>
                    <a:bodyPr/>
                    <a:lstStyle/>
                    <a:p>
                      <a:pPr marL="0" marR="0" algn="ctr">
                        <a:spcBef>
                          <a:spcPts val="0"/>
                        </a:spcBef>
                        <a:spcAft>
                          <a:spcPts val="0"/>
                        </a:spcAft>
                      </a:pPr>
                      <a:r>
                        <a:rPr lang="en-US" sz="1600" dirty="0">
                          <a:effectLst/>
                        </a:rPr>
                        <a:t>Database</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dirty="0">
                          <a:effectLst/>
                        </a:rPr>
                        <a:t>Size</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dirty="0">
                          <a:effectLst/>
                        </a:rPr>
                        <a:t>Chiral molecules</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dirty="0">
                          <a:effectLst/>
                        </a:rPr>
                        <a:t>Chiral molecules with unspecified stereo centers</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extLst>
                  <a:ext uri="{0D108BD9-81ED-4DB2-BD59-A6C34878D82A}">
                    <a16:rowId xmlns:a16="http://schemas.microsoft.com/office/drawing/2014/main" val="1175781020"/>
                  </a:ext>
                </a:extLst>
              </a:tr>
              <a:tr h="622648">
                <a:tc>
                  <a:txBody>
                    <a:bodyPr/>
                    <a:lstStyle/>
                    <a:p>
                      <a:pPr marL="0" marR="0" algn="ctr">
                        <a:spcBef>
                          <a:spcPts val="0"/>
                        </a:spcBef>
                        <a:spcAft>
                          <a:spcPts val="0"/>
                        </a:spcAft>
                      </a:pPr>
                      <a:r>
                        <a:rPr lang="en-US" sz="1600" dirty="0">
                          <a:effectLst/>
                        </a:rPr>
                        <a:t>Tautomer database</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dirty="0">
                          <a:effectLst/>
                        </a:rPr>
                        <a:t>1773</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dirty="0">
                          <a:effectLst/>
                        </a:rPr>
                        <a:t>17%</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dirty="0">
                          <a:effectLst/>
                        </a:rPr>
                        <a:t>77%</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extLst>
                  <a:ext uri="{0D108BD9-81ED-4DB2-BD59-A6C34878D82A}">
                    <a16:rowId xmlns:a16="http://schemas.microsoft.com/office/drawing/2014/main" val="1799093569"/>
                  </a:ext>
                </a:extLst>
              </a:tr>
              <a:tr h="622648">
                <a:tc>
                  <a:txBody>
                    <a:bodyPr/>
                    <a:lstStyle/>
                    <a:p>
                      <a:pPr marL="0" marR="0" algn="ctr">
                        <a:spcBef>
                          <a:spcPts val="0"/>
                        </a:spcBef>
                        <a:spcAft>
                          <a:spcPts val="0"/>
                        </a:spcAft>
                      </a:pPr>
                      <a:r>
                        <a:rPr lang="ru-RU" sz="1600" dirty="0" err="1">
                          <a:effectLst/>
                        </a:rPr>
                        <a:t>DrugBank</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a:effectLst/>
                        </a:rPr>
                        <a:t>7633</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dirty="0">
                          <a:effectLst/>
                        </a:rPr>
                        <a:t>58%</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dirty="0">
                          <a:effectLst/>
                        </a:rPr>
                        <a:t>19%</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extLst>
                  <a:ext uri="{0D108BD9-81ED-4DB2-BD59-A6C34878D82A}">
                    <a16:rowId xmlns:a16="http://schemas.microsoft.com/office/drawing/2014/main" val="1932101076"/>
                  </a:ext>
                </a:extLst>
              </a:tr>
              <a:tr h="622648">
                <a:tc>
                  <a:txBody>
                    <a:bodyPr/>
                    <a:lstStyle/>
                    <a:p>
                      <a:pPr marL="0" marR="0" algn="ctr">
                        <a:spcBef>
                          <a:spcPts val="0"/>
                        </a:spcBef>
                        <a:spcAft>
                          <a:spcPts val="0"/>
                        </a:spcAft>
                      </a:pPr>
                      <a:r>
                        <a:rPr lang="en-US" sz="1600" dirty="0" err="1">
                          <a:effectLst/>
                        </a:rPr>
                        <a:t>ChEMBL</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a:effectLst/>
                        </a:rPr>
                        <a:t>2.1M</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a:effectLst/>
                        </a:rPr>
                        <a:t>44%</a:t>
                      </a:r>
                      <a:endParaRPr lang="en-US" sz="160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tc>
                  <a:txBody>
                    <a:bodyPr/>
                    <a:lstStyle/>
                    <a:p>
                      <a:pPr marL="0" marR="0" algn="ctr">
                        <a:spcBef>
                          <a:spcPts val="0"/>
                        </a:spcBef>
                        <a:spcAft>
                          <a:spcPts val="0"/>
                        </a:spcAft>
                      </a:pPr>
                      <a:r>
                        <a:rPr lang="en-US" sz="1600" dirty="0">
                          <a:effectLst/>
                        </a:rPr>
                        <a:t>52.5%</a:t>
                      </a:r>
                      <a:endParaRPr lang="en-US" sz="1600" dirty="0">
                        <a:effectLst/>
                        <a:latin typeface="Calibri" panose="020F0502020204030204" pitchFamily="34" charset="0"/>
                        <a:ea typeface="DengXian" panose="02010600030101010101" pitchFamily="2" charset="-122"/>
                        <a:cs typeface="Arial" panose="020B0604020202020204" pitchFamily="34" charset="0"/>
                      </a:endParaRPr>
                    </a:p>
                  </a:txBody>
                  <a:tcPr marL="91385" marR="91385" marT="0" marB="0" anchor="ctr"/>
                </a:tc>
                <a:extLst>
                  <a:ext uri="{0D108BD9-81ED-4DB2-BD59-A6C34878D82A}">
                    <a16:rowId xmlns:a16="http://schemas.microsoft.com/office/drawing/2014/main" val="1934082189"/>
                  </a:ext>
                </a:extLst>
              </a:tr>
            </a:tbl>
          </a:graphicData>
        </a:graphic>
      </p:graphicFrame>
      <p:sp>
        <p:nvSpPr>
          <p:cNvPr id="7" name="TextBox 6">
            <a:extLst>
              <a:ext uri="{FF2B5EF4-FFF2-40B4-BE49-F238E27FC236}">
                <a16:creationId xmlns:a16="http://schemas.microsoft.com/office/drawing/2014/main" id="{27186F65-40E0-B617-DCF0-37E21306EA10}"/>
              </a:ext>
            </a:extLst>
          </p:cNvPr>
          <p:cNvSpPr txBox="1"/>
          <p:nvPr/>
        </p:nvSpPr>
        <p:spPr>
          <a:xfrm>
            <a:off x="203200" y="1253067"/>
            <a:ext cx="10972800" cy="1569660"/>
          </a:xfrm>
          <a:prstGeom prst="rect">
            <a:avLst/>
          </a:prstGeom>
          <a:noFill/>
        </p:spPr>
        <p:txBody>
          <a:bodyPr wrap="square" rtlCol="0">
            <a:spAutoFit/>
          </a:bodyPr>
          <a:lstStyle/>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Most databases record molecules as SMILES for simplicity</a:t>
            </a:r>
          </a:p>
          <a:p>
            <a:pPr marL="457189" marR="0" lvl="0" indent="-457189" algn="l" defTabSz="1219170" rtl="0" eaLnBrk="0" fontAlgn="base" latinLnBrk="0" hangingPunct="0">
              <a:lnSpc>
                <a:spcPct val="100000"/>
              </a:lnSpc>
              <a:spcBef>
                <a:spcPct val="0"/>
              </a:spcBef>
              <a:spcAft>
                <a:spcPct val="0"/>
              </a:spcAft>
              <a:buClrTx/>
              <a:buSzTx/>
              <a:buFont typeface="Wingdings" pitchFamily="2" charset="2"/>
              <a:buChar char="Ø"/>
              <a:tabLst/>
              <a:defRPr/>
            </a:pPr>
            <a:r>
              <a:rPr kumimoji="0" lang="en-US" sz="3200" b="0" i="0" u="none" strike="noStrike" kern="1200" cap="none" spc="0" normalizeH="0" baseline="0" noProof="0" dirty="0">
                <a:ln>
                  <a:noFill/>
                </a:ln>
                <a:solidFill>
                  <a:srgbClr val="000000"/>
                </a:solidFill>
                <a:effectLst/>
                <a:uLnTx/>
                <a:uFillTx/>
                <a:latin typeface="45 Helvetica Light" charset="0"/>
                <a:ea typeface="ＭＳ Ｐゴシック" charset="-128"/>
                <a:cs typeface="+mn-cs"/>
              </a:rPr>
              <a:t>Stereo uncertainties occur due to many reasons, such as data mining method, conversion error…  </a:t>
            </a:r>
          </a:p>
        </p:txBody>
      </p:sp>
    </p:spTree>
    <p:extLst>
      <p:ext uri="{BB962C8B-B14F-4D97-AF65-F5344CB8AC3E}">
        <p14:creationId xmlns:p14="http://schemas.microsoft.com/office/powerpoint/2010/main" val="1853649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B4EEE4-EE1C-410A-FDE7-9EB0BB0D0A0A}"/>
              </a:ext>
            </a:extLst>
          </p:cNvPr>
          <p:cNvPicPr>
            <a:picLocks noChangeAspect="1"/>
          </p:cNvPicPr>
          <p:nvPr/>
        </p:nvPicPr>
        <p:blipFill>
          <a:blip r:embed="rId3"/>
          <a:stretch>
            <a:fillRect/>
          </a:stretch>
        </p:blipFill>
        <p:spPr>
          <a:xfrm>
            <a:off x="3075710" y="1193800"/>
            <a:ext cx="5873676" cy="5120640"/>
          </a:xfrm>
          <a:prstGeom prst="rect">
            <a:avLst/>
          </a:prstGeom>
        </p:spPr>
      </p:pic>
      <p:sp>
        <p:nvSpPr>
          <p:cNvPr id="3" name="Title 2">
            <a:extLst>
              <a:ext uri="{FF2B5EF4-FFF2-40B4-BE49-F238E27FC236}">
                <a16:creationId xmlns:a16="http://schemas.microsoft.com/office/drawing/2014/main" id="{03D96AFC-1FAC-7241-B7C6-68AD4C2A72CA}"/>
              </a:ext>
            </a:extLst>
          </p:cNvPr>
          <p:cNvSpPr>
            <a:spLocks noGrp="1"/>
          </p:cNvSpPr>
          <p:nvPr>
            <p:ph type="title"/>
          </p:nvPr>
        </p:nvSpPr>
        <p:spPr>
          <a:xfrm>
            <a:off x="609600" y="381000"/>
            <a:ext cx="10972800" cy="812800"/>
          </a:xfrm>
        </p:spPr>
        <p:txBody>
          <a:bodyPr/>
          <a:lstStyle/>
          <a:p>
            <a:r>
              <a:rPr lang="en-US" sz="3733" dirty="0"/>
              <a:t>Example of missing stereo information in SMILES</a:t>
            </a:r>
          </a:p>
        </p:txBody>
      </p:sp>
    </p:spTree>
    <p:extLst>
      <p:ext uri="{BB962C8B-B14F-4D97-AF65-F5344CB8AC3E}">
        <p14:creationId xmlns:p14="http://schemas.microsoft.com/office/powerpoint/2010/main" val="7228694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5A81DC-F056-FF44-9553-6A4D4150B4C1}" vid="{22C4A014-A9D7-334E-98D6-A9C7E73BCA46}"/>
    </a:ext>
  </a:ext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9_Modèle par défaut">
  <a:themeElements>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odèle par défau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wrap="none" rtlCol="0">
        <a:spAutoFit/>
      </a:bodyPr>
      <a:lstStyle>
        <a:defPPr>
          <a:defRPr sz="1800" dirty="0" smtClean="0">
            <a:solidFill>
              <a:schemeClr val="bg1"/>
            </a:solidFill>
            <a:latin typeface="Arial" pitchFamily="34" charset="0"/>
            <a:cs typeface="Arial" pitchFamily="34" charset="0"/>
          </a:defRPr>
        </a:defPPr>
      </a:lstStyle>
    </a:txDef>
  </a:objectDefaults>
  <a:extraClrSchemeLst>
    <a:extraClrScheme>
      <a:clrScheme name="Modèle par défa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odèle par défau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odèle par défau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odèle par défau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odèle par défau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odèle par défau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odèle par défau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odèle par défau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odèle par défau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odèle par défau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odèle par défau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odèle par défau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11097</TotalTime>
  <Words>2561</Words>
  <Application>Microsoft Office PowerPoint</Application>
  <PresentationFormat>Widescreen</PresentationFormat>
  <Paragraphs>288</Paragraphs>
  <Slides>33</Slides>
  <Notes>17</Notes>
  <HiddenSlides>0</HiddenSlides>
  <MMClips>0</MMClips>
  <ScaleCrop>false</ScaleCrop>
  <HeadingPairs>
    <vt:vector size="6" baseType="variant">
      <vt:variant>
        <vt:lpstr>Fonts Used</vt:lpstr>
      </vt:variant>
      <vt:variant>
        <vt:i4>23</vt:i4>
      </vt:variant>
      <vt:variant>
        <vt:lpstr>Theme</vt:lpstr>
      </vt:variant>
      <vt:variant>
        <vt:i4>7</vt:i4>
      </vt:variant>
      <vt:variant>
        <vt:lpstr>Slide Titles</vt:lpstr>
      </vt:variant>
      <vt:variant>
        <vt:i4>33</vt:i4>
      </vt:variant>
    </vt:vector>
  </HeadingPairs>
  <TitlesOfParts>
    <vt:vector size="63" baseType="lpstr">
      <vt:lpstr>MS PGothic</vt:lpstr>
      <vt:lpstr>.AppleSystemUIFont</vt:lpstr>
      <vt:lpstr>45 Helvetica Light</vt:lpstr>
      <vt:lpstr>Aptos</vt:lpstr>
      <vt:lpstr>Aptos Display</vt:lpstr>
      <vt:lpstr>Arial</vt:lpstr>
      <vt:lpstr>Arial Rounded MT Bold</vt:lpstr>
      <vt:lpstr>Bodoni MT Condensed</vt:lpstr>
      <vt:lpstr>Calibri</vt:lpstr>
      <vt:lpstr>Calibri Light</vt:lpstr>
      <vt:lpstr>Cambria Math</vt:lpstr>
      <vt:lpstr>Google Sans</vt:lpstr>
      <vt:lpstr>Helvetica</vt:lpstr>
      <vt:lpstr>Lato</vt:lpstr>
      <vt:lpstr>Open Sans</vt:lpstr>
      <vt:lpstr>Open Sans Light</vt:lpstr>
      <vt:lpstr>Open Sans Regular</vt:lpstr>
      <vt:lpstr>Palatino</vt:lpstr>
      <vt:lpstr>Roboto</vt:lpstr>
      <vt:lpstr>Symbol</vt:lpstr>
      <vt:lpstr>Times</vt:lpstr>
      <vt:lpstr>Times New Roman</vt:lpstr>
      <vt:lpstr>Wingdings</vt:lpstr>
      <vt:lpstr>Office Theme</vt:lpstr>
      <vt:lpstr>4_Office Theme</vt:lpstr>
      <vt:lpstr>1_Office Theme</vt:lpstr>
      <vt:lpstr>CMU PPT Theme</vt:lpstr>
      <vt:lpstr>Simple Light</vt:lpstr>
      <vt:lpstr>2_Office Theme</vt:lpstr>
      <vt:lpstr>9_Modèle par défaut</vt:lpstr>
      <vt:lpstr>PowerPoint Presentation</vt:lpstr>
      <vt:lpstr>PowerPoint Presentation</vt:lpstr>
      <vt:lpstr>PowerPoint Presentation</vt:lpstr>
      <vt:lpstr>Machine Learned Interatomic Potential (MLIP) Motivation</vt:lpstr>
      <vt:lpstr>ANI Architecture</vt:lpstr>
      <vt:lpstr>Current Features of ANI software</vt:lpstr>
      <vt:lpstr>PowerPoint Presentation</vt:lpstr>
      <vt:lpstr>Uncertainty in stereochemistry is common in public datasets</vt:lpstr>
      <vt:lpstr>Example of missing stereo information in SMILES</vt:lpstr>
      <vt:lpstr>Heavy duty and limited power</vt:lpstr>
      <vt:lpstr>Auto3D Package</vt:lpstr>
      <vt:lpstr>CLI </vt:lpstr>
      <vt:lpstr>An example from scratch: Gibbs free energy of tautomerization reactions</vt:lpstr>
      <vt:lpstr>Current user base</vt:lpstr>
      <vt:lpstr>Roadmap: Auto3D 2025 and beyond</vt:lpstr>
      <vt:lpstr>2024: AIMNet2 </vt:lpstr>
      <vt:lpstr>The 2nd Generation Atoms-in-Molecules ML Potential</vt:lpstr>
      <vt:lpstr>PowerPoint Presentation</vt:lpstr>
      <vt:lpstr>AIMNet2 Foundation Model: Enabling Diverse Application</vt:lpstr>
      <vt:lpstr>Refinement of protein crystal structure with ML</vt:lpstr>
      <vt:lpstr>Default Phenix Refinement vs AQuaRef</vt:lpstr>
      <vt:lpstr>AIMNet2-CPCM and Auto3D benchmark for ligand strain energy and global conformers from PDB </vt:lpstr>
      <vt:lpstr>PowerPoint Presentation</vt:lpstr>
      <vt:lpstr>The Challenge of Computational Mechanistic Modeling</vt:lpstr>
      <vt:lpstr>RxnAIMNet Enables Accurate Mechanistic Study</vt:lpstr>
      <vt:lpstr>One NNP, Many Reaction Mechanisms without Retraining</vt:lpstr>
      <vt:lpstr>AIMNet2-Pd: Pd-catalyzed C-C  cross-coupling reaction</vt:lpstr>
      <vt:lpstr>AIMNet2-Pd for Pd-based Homogenous Catalysis</vt:lpstr>
      <vt:lpstr>Computational Ligand Design for Molecular Catalysts</vt:lpstr>
      <vt:lpstr>Accurate Prediction of Suzuki-Miyaura Geometries</vt:lpstr>
      <vt:lpstr>Radical Reaction Profiles</vt:lpstr>
      <vt:lpstr>Industrial Radical Polymerization Reactions</vt:lpstr>
      <vt:lpstr> Use the AIMNet2: Anstine D, Zubatyuk R, Isayev O. ChemRxiv Preprint. 2023; https://doi.org/10.26434/chemrxiv-2023-296ch   AIMNet2 implementation in Pytorch Available at:  https://github.com/isayevlab/aimnetcentral  Plugins:  ASE, LAMMPS, OpenMM, SCM-ADF…  AIMNet2 Dataset: https://doi.org/10.1184/R1/27629937.v2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Olexandr Isayev</dc:creator>
  <cp:lastModifiedBy>Olexandr Isayev</cp:lastModifiedBy>
  <cp:revision>115</cp:revision>
  <dcterms:created xsi:type="dcterms:W3CDTF">2023-05-15T08:11:18Z</dcterms:created>
  <dcterms:modified xsi:type="dcterms:W3CDTF">2025-04-11T03:24:31Z</dcterms:modified>
</cp:coreProperties>
</file>